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6YqmEYlg4IY&amp;t=3s" TargetMode="External"/><Relationship Id="rId3" Type="http://schemas.openxmlformats.org/officeDocument/2006/relationships/hyperlink" Target="https://www.youtube.com/watch?v=qAfmUc7HJr0&amp;list=PLbLm7JxAJLIA-styxAarUbG77BBk4itbw&amp;index=31"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XYKbOD0t9dQ"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littleinventors.org/ideas/cow-butt-balloon/details"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M-iJM02m_Hg&amp;t=3s"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4499fb89f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4499fb89f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Welcome Climate Action Heroes - It’s your world! So let’s jump right in…</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39e1b56605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39e1b56605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About SDG 13 - Climate Action - </a:t>
            </a:r>
            <a:r>
              <a:rPr lang="en" u="sng">
                <a:solidFill>
                  <a:schemeClr val="hlink"/>
                </a:solidFill>
                <a:hlinkClick r:id="rId2"/>
              </a:rPr>
              <a:t>https://www.youtube.com/watch?v=6YqmEYlg4IY&amp;t=3s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t>About SDG 15 - Life on Land - </a:t>
            </a:r>
            <a:r>
              <a:rPr lang="en" u="sng">
                <a:solidFill>
                  <a:schemeClr val="hlink"/>
                </a:solidFill>
                <a:hlinkClick r:id="rId3"/>
              </a:rPr>
              <a:t>https://www.youtube.com/watch?v=qAfmUc7HJr0&amp;list=PLbLm7JxAJLIA-styxAarUbG77BBk4itbw&amp;index=31</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lang="en">
                <a:solidFill>
                  <a:schemeClr val="dk1"/>
                </a:solidFill>
              </a:rPr>
              <a:t>Note that there are other SDGs that also overlap with the theme and goals of climate actions such as: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SDG 7 Affordable and clean energy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SDG 11 Sustainable cities and communities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SDG 14 Life below water</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As an extension take some time to explore these other SDGs and their core principles.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34499fb89fb_0_1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34499fb89fb_0_1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years invention challenge is: Climate action heroes!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39e1b56605a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39e1b56605a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Watch the challenge launch video </a:t>
            </a:r>
            <a:r>
              <a:rPr lang="en" u="sng">
                <a:solidFill>
                  <a:schemeClr val="hlink"/>
                </a:solidFill>
                <a:hlinkClick r:id="rId2"/>
              </a:rPr>
              <a:t>https://youtu.be/XYKbOD0t9dQ</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g34499fb89fb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34499fb89fb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Tomorrow Projects</a:t>
            </a:r>
            <a:r>
              <a:rPr lang="en">
                <a:solidFill>
                  <a:schemeClr val="dk1"/>
                </a:solidFill>
              </a:rPr>
              <a:t> invite children to draw invention ideas and then we get makers, artists and designers bring the most ingenious to life! They get shown on our website, and also in exhibitions and museums across the world!</a:t>
            </a:r>
            <a:endParaRPr>
              <a:solidFill>
                <a:schemeClr val="dk1"/>
              </a:solidFill>
            </a:endParaRPr>
          </a:p>
          <a:p>
            <a:pPr indent="0" lvl="0" marL="0" rtl="0" algn="l">
              <a:spcBef>
                <a:spcPts val="0"/>
              </a:spcBef>
              <a:spcAft>
                <a:spcPts val="0"/>
              </a:spcAft>
              <a:buClr>
                <a:schemeClr val="dk1"/>
              </a:buClr>
              <a:buSzPts val="1400"/>
              <a:buFont typeface="Arial"/>
              <a:buNone/>
            </a:pPr>
            <a:r>
              <a:rPr lang="en">
                <a:solidFill>
                  <a:schemeClr val="dk1"/>
                </a:solidFill>
              </a:rPr>
              <a:t>Dominic Wilcox is an inventor, artist and designer and the creator of Little inventors and Tomorrow Projects. </a:t>
            </a:r>
            <a:endParaRPr>
              <a:solidFill>
                <a:schemeClr val="dk1"/>
              </a:solidFill>
            </a:endParaRPr>
          </a:p>
          <a:p>
            <a:pPr indent="0" lvl="0" marL="0" rtl="0" algn="l">
              <a:spcBef>
                <a:spcPts val="0"/>
              </a:spcBef>
              <a:spcAft>
                <a:spcPts val="0"/>
              </a:spcAft>
              <a:buClr>
                <a:schemeClr val="dk1"/>
              </a:buClr>
              <a:buSzPts val="1800"/>
              <a:buFont typeface="Arial"/>
              <a:buNone/>
            </a:pPr>
            <a:r>
              <a:rPr lang="en">
                <a:solidFill>
                  <a:schemeClr val="dk1"/>
                </a:solidFill>
              </a:rPr>
              <a:t>His creations have become famous across the world and all of his inventions start their life as drawings… and now he wants to inspire you to do the same - it’s your turn to become a climate action hero!</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g34499fb89fb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 name="Google Shape;77;g34499fb89fb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For this challenge we’re going to be partnering with Dogger Bank Wind Farm</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Dogger Bank is the world’s largest offshore windfarm. </a:t>
            </a:r>
            <a:r>
              <a:rPr lang="en">
                <a:solidFill>
                  <a:schemeClr val="dk1"/>
                </a:solidFill>
              </a:rPr>
              <a:t>It is located more than 130km off the North East coast of England in the North Sea</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Dogger Bank Wind Farm will be capable of powering 6 million British homes. It will be fully complete in 2026 and will help drive the transition to Net Zero carbon emissions</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The new wind farm will provide thousands of new jobs for people many of which will be in South Tyneside </a:t>
            </a:r>
            <a:endParaRPr>
              <a:solidFill>
                <a:srgbClr val="1A1A1A"/>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g34499fb89fb_0_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5" name="Google Shape;85;g34499fb89fb_0_3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
                <a:solidFill>
                  <a:schemeClr val="dk1"/>
                </a:solidFill>
              </a:rPr>
              <a:t>What is an invention? </a:t>
            </a:r>
            <a:r>
              <a:rPr i="0" lang="en" u="none" cap="none" strike="noStrike">
                <a:solidFill>
                  <a:schemeClr val="dk1"/>
                </a:solidFill>
              </a:rPr>
              <a:t>An invention</a:t>
            </a:r>
            <a:r>
              <a:rPr i="0" lang="en" u="none" cap="none" strike="noStrike">
                <a:solidFill>
                  <a:schemeClr val="dk1"/>
                </a:solidFill>
              </a:rPr>
              <a:t> is a new object or way of doing things which didn’t exist before, an idea thought up by someone</a:t>
            </a:r>
            <a:r>
              <a:rPr i="0" lang="en" u="none" cap="none" strike="noStrike">
                <a:solidFill>
                  <a:schemeClr val="dk1"/>
                </a:solidFill>
              </a:rPr>
              <a:t>. </a:t>
            </a:r>
            <a:r>
              <a:rPr lang="en">
                <a:solidFill>
                  <a:schemeClr val="dk1"/>
                </a:solidFill>
              </a:rPr>
              <a:t>A</a:t>
            </a:r>
            <a:r>
              <a:rPr i="0" lang="en" u="none" cap="none" strike="noStrike">
                <a:solidFill>
                  <a:schemeClr val="dk1"/>
                </a:solidFill>
              </a:rPr>
              <a:t>nyone can create an invention, the main thing needed </a:t>
            </a:r>
            <a:r>
              <a:rPr lang="en">
                <a:solidFill>
                  <a:schemeClr val="dk1"/>
                </a:solidFill>
              </a:rPr>
              <a:t>to invent</a:t>
            </a:r>
            <a:r>
              <a:rPr i="0" lang="en" u="none" cap="none" strike="noStrike">
                <a:solidFill>
                  <a:schemeClr val="dk1"/>
                </a:solidFill>
              </a:rPr>
              <a:t> things is lots of ideas</a:t>
            </a:r>
            <a:r>
              <a:rPr lang="en">
                <a:solidFill>
                  <a:schemeClr val="dk1"/>
                </a:solidFill>
              </a:rPr>
              <a:t>. They can be helpful, useful, big or small!</a:t>
            </a:r>
            <a:endParaRPr>
              <a:solidFill>
                <a:schemeClr val="dk1"/>
              </a:solidFill>
            </a:endParaRPr>
          </a:p>
          <a:p>
            <a:pPr indent="0" lvl="0" marL="0" marR="0" rtl="0" algn="l">
              <a:lnSpc>
                <a:spcPct val="100000"/>
              </a:lnSpc>
              <a:spcBef>
                <a:spcPts val="0"/>
              </a:spcBef>
              <a:spcAft>
                <a:spcPts val="0"/>
              </a:spcAft>
              <a:buClr>
                <a:schemeClr val="dk1"/>
              </a:buClr>
              <a:buSzPts val="1400"/>
              <a:buFont typeface="Calibri"/>
              <a:buNone/>
            </a:pPr>
            <a:r>
              <a:t/>
            </a:r>
            <a:endParaRPr sz="1200">
              <a:solidFill>
                <a:schemeClr val="dk1"/>
              </a:solidFill>
              <a:latin typeface="Calibri"/>
              <a:ea typeface="Calibri"/>
              <a:cs typeface="Calibri"/>
              <a:sym typeface="Calibri"/>
            </a:endParaRPr>
          </a:p>
        </p:txBody>
      </p:sp>
      <p:sp>
        <p:nvSpPr>
          <p:cNvPr id="86" name="Google Shape;86;g34499fb89fb_0_39: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34499fb89fb_0_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 name="Google Shape;94;g34499fb89fb_0_4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
                <a:solidFill>
                  <a:schemeClr val="dk1"/>
                </a:solidFill>
              </a:rPr>
              <a:t>Who need invention? </a:t>
            </a:r>
            <a:r>
              <a:rPr i="0" lang="en" u="none" cap="none" strike="noStrike">
                <a:solidFill>
                  <a:schemeClr val="dk1"/>
                </a:solidFill>
              </a:rPr>
              <a:t>Everyone! Think about the first humans who had, well, not very much at all, and now look at the world around you. Who do you think came up with the table, a fridge, a watch etc. Everything in the world had to be invented at some point! </a:t>
            </a:r>
            <a:endParaRPr/>
          </a:p>
          <a:p>
            <a:pPr indent="0" lvl="0" marL="0" marR="0" rtl="0" algn="l">
              <a:lnSpc>
                <a:spcPct val="100000"/>
              </a:lnSpc>
              <a:spcBef>
                <a:spcPts val="0"/>
              </a:spcBef>
              <a:spcAft>
                <a:spcPts val="0"/>
              </a:spcAft>
              <a:buClr>
                <a:schemeClr val="dk1"/>
              </a:buClr>
              <a:buSzPts val="1400"/>
              <a:buFont typeface="Calibri"/>
              <a:buNone/>
            </a:pPr>
            <a:r>
              <a:rPr i="0" lang="en" u="none" cap="none" strike="noStrike">
                <a:solidFill>
                  <a:schemeClr val="dk1"/>
                </a:solidFill>
              </a:rPr>
              <a:t>Coming up with inventions is one of the most natural things that humans (and some animals) do – it’s how we learn to adapt to our environment, how we solve problems around us. </a:t>
            </a:r>
            <a:endParaRPr/>
          </a:p>
        </p:txBody>
      </p:sp>
      <p:sp>
        <p:nvSpPr>
          <p:cNvPr id="95" name="Google Shape;95;g34499fb89fb_0_47: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34499fb89fb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34499fb89fb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One of our previous inventors,</a:t>
            </a:r>
            <a:r>
              <a:rPr lang="en"/>
              <a:t> Arthur combined his passion for gardening and physics to come up with his invention idea, The Super Grow 11000. </a:t>
            </a:r>
            <a:r>
              <a:rPr lang="en">
                <a:solidFill>
                  <a:schemeClr val="dk1"/>
                </a:solidFill>
              </a:rPr>
              <a:t>His invention was made into a real object and shown in the Great Exhibition of the North.</a:t>
            </a:r>
            <a:endParaRPr>
              <a:solidFill>
                <a:schemeClr val="dk1"/>
              </a:solidFill>
            </a:endParaRPr>
          </a:p>
          <a:p>
            <a:pPr indent="0" lvl="0" marL="0" rtl="0" algn="l">
              <a:spcBef>
                <a:spcPts val="0"/>
              </a:spcBef>
              <a:spcAft>
                <a:spcPts val="0"/>
              </a:spcAft>
              <a:buNone/>
            </a:pPr>
            <a:r>
              <a:rPr lang="en">
                <a:solidFill>
                  <a:schemeClr val="dk1"/>
                </a:solidFill>
              </a:rPr>
              <a:t>Arthur was invited to talk on the radio about his idea. And after that he was invited onto his favourite tv show - Gardeners World!</a:t>
            </a:r>
            <a:endParaRPr>
              <a:solidFill>
                <a:schemeClr val="dk1"/>
              </a:solidFill>
            </a:endParaRPr>
          </a:p>
          <a:p>
            <a:pPr indent="0" lvl="0" marL="0" rtl="0" algn="l">
              <a:spcBef>
                <a:spcPts val="0"/>
              </a:spcBef>
              <a:spcAft>
                <a:spcPts val="0"/>
              </a:spcAft>
              <a:buNone/>
            </a:pPr>
            <a:r>
              <a:rPr lang="en">
                <a:solidFill>
                  <a:schemeClr val="dk1"/>
                </a:solidFill>
              </a:rPr>
              <a:t>There are no limits to where invention can take you! </a:t>
            </a:r>
            <a:endParaRPr>
              <a:solidFill>
                <a:schemeClr val="dk1"/>
              </a:solidFill>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34499fb89fb_0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34499fb89fb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Can inventing make a difference? Yes it can!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In 2020 Dominic was invited to speak at the United Nations and share some amazing invention ideas from our Climate Champions challenge in front of some of the worlds biggest decision makers!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Including the amazing </a:t>
            </a:r>
            <a:r>
              <a:rPr lang="en" u="sng">
                <a:solidFill>
                  <a:schemeClr val="hlink"/>
                </a:solidFill>
                <a:hlinkClick r:id="rId2"/>
              </a:rPr>
              <a:t>Cow Butt Balloon</a:t>
            </a:r>
            <a:r>
              <a:rPr lang="en">
                <a:solidFill>
                  <a:schemeClr val="dk1"/>
                </a:solidFill>
              </a:rPr>
              <a:t> invented by Zeya! “</a:t>
            </a:r>
            <a:r>
              <a:rPr lang="en">
                <a:solidFill>
                  <a:srgbClr val="171717"/>
                </a:solidFill>
              </a:rPr>
              <a:t>This cow butt balloon is dedicated to cows and mother earth. It collects cow toots and lets out “everything else.” And it also comes with a machine that turns methane into energy or fuel that goes into a tank.”</a:t>
            </a:r>
            <a:endParaRPr sz="900">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34499fb89fb_0_2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34499fb89fb_0_2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Here are some ideas from chief inventor Dominic</a:t>
            </a:r>
            <a:r>
              <a:rPr lang="en"/>
              <a:t> Wilcox. Dominic loves to draw to get the ideas out of his brain and onto paper.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Sometimes he doesn’t even know what they’ll be until he starts drawing but putting pen to paper is the first step to inventing!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believe that bonkers is brilliant!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34499fb89fb_0_2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34499fb89fb_0_2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Have you heard of the SDGs? It stands for Sustainable Development Goals!</a:t>
            </a:r>
            <a:endParaRPr/>
          </a:p>
          <a:p>
            <a:pPr indent="0" lvl="0" marL="0" rtl="0" algn="l">
              <a:spcBef>
                <a:spcPts val="0"/>
              </a:spcBef>
              <a:spcAft>
                <a:spcPts val="0"/>
              </a:spcAft>
              <a:buNone/>
            </a:pPr>
            <a:r>
              <a:rPr lang="en"/>
              <a:t>There are 17 SDG’s created by the United Nations to help achieve peace and prosperity for people and planet.</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Play this videos to your class</a:t>
            </a:r>
            <a:endParaRPr b="1"/>
          </a:p>
          <a:p>
            <a:pPr indent="0" lvl="0" marL="0" rtl="0" algn="l">
              <a:spcBef>
                <a:spcPts val="0"/>
              </a:spcBef>
              <a:spcAft>
                <a:spcPts val="0"/>
              </a:spcAft>
              <a:buNone/>
            </a:pPr>
            <a:r>
              <a:t/>
            </a:r>
            <a:endParaRPr b="1"/>
          </a:p>
          <a:p>
            <a:pPr indent="0" lvl="0" marL="0" rtl="0" algn="l">
              <a:spcBef>
                <a:spcPts val="0"/>
              </a:spcBef>
              <a:spcAft>
                <a:spcPts val="0"/>
              </a:spcAft>
              <a:buNone/>
            </a:pPr>
            <a:r>
              <a:rPr lang="en"/>
              <a:t>Intro to SDG’s - </a:t>
            </a:r>
            <a:r>
              <a:rPr lang="en" u="sng">
                <a:solidFill>
                  <a:schemeClr val="hlink"/>
                </a:solidFill>
                <a:hlinkClick r:id="rId2"/>
              </a:rPr>
              <a:t>https://www.youtube.com/watch?v=M-iJM02m_Hg&amp;t=3s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20.png"/><Relationship Id="rId5" Type="http://schemas.openxmlformats.org/officeDocument/2006/relationships/image" Target="../media/image2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image" Target="../media/image23.png"/><Relationship Id="rId9" Type="http://schemas.openxmlformats.org/officeDocument/2006/relationships/hyperlink" Target="https://www.youtube.com/watch?v=qAfmUc7HJr0&amp;list=PLbLm7JxAJLIA-styxAarUbG77BBk4itbw&amp;index=31" TargetMode="External"/><Relationship Id="rId5" Type="http://schemas.openxmlformats.org/officeDocument/2006/relationships/image" Target="../media/image40.png"/><Relationship Id="rId6" Type="http://schemas.openxmlformats.org/officeDocument/2006/relationships/image" Target="../media/image33.png"/><Relationship Id="rId7" Type="http://schemas.openxmlformats.org/officeDocument/2006/relationships/image" Target="../media/image39.png"/><Relationship Id="rId8" Type="http://schemas.openxmlformats.org/officeDocument/2006/relationships/hyperlink" Target="https://www.youtube.com/watch?v=6YqmEYlg4IY&amp;t=3s"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png"/><Relationship Id="rId4" Type="http://schemas.openxmlformats.org/officeDocument/2006/relationships/image" Target="../media/image30.png"/><Relationship Id="rId5" Type="http://schemas.openxmlformats.org/officeDocument/2006/relationships/image" Target="../media/image3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hyperlink" Target="http://www.youtube.com/watch?v=XYKbOD0t9dQ" TargetMode="External"/><Relationship Id="rId4" Type="http://schemas.openxmlformats.org/officeDocument/2006/relationships/image" Target="../media/image41.jpg"/><Relationship Id="rId5" Type="http://schemas.openxmlformats.org/officeDocument/2006/relationships/image" Target="../media/image2.png"/><Relationship Id="rId6" Type="http://schemas.openxmlformats.org/officeDocument/2006/relationships/image" Target="../media/image3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7.jpg"/><Relationship Id="rId4" Type="http://schemas.openxmlformats.org/officeDocument/2006/relationships/image" Target="../media/image2.png"/><Relationship Id="rId9" Type="http://schemas.openxmlformats.org/officeDocument/2006/relationships/image" Target="../media/image18.png"/><Relationship Id="rId5" Type="http://schemas.openxmlformats.org/officeDocument/2006/relationships/image" Target="../media/image14.png"/><Relationship Id="rId6" Type="http://schemas.openxmlformats.org/officeDocument/2006/relationships/image" Target="../media/image10.png"/><Relationship Id="rId7" Type="http://schemas.openxmlformats.org/officeDocument/2006/relationships/image" Target="../media/image9.png"/><Relationship Id="rId8" Type="http://schemas.openxmlformats.org/officeDocument/2006/relationships/image" Target="../media/image1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26.png"/><Relationship Id="rId4" Type="http://schemas.openxmlformats.org/officeDocument/2006/relationships/image" Target="../media/image2.png"/><Relationship Id="rId5"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7.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6.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7.jpg"/><Relationship Id="rId4" Type="http://schemas.openxmlformats.org/officeDocument/2006/relationships/image" Target="../media/image8.jpg"/><Relationship Id="rId9" Type="http://schemas.openxmlformats.org/officeDocument/2006/relationships/image" Target="../media/image42.png"/><Relationship Id="rId5" Type="http://schemas.openxmlformats.org/officeDocument/2006/relationships/image" Target="../media/image2.png"/><Relationship Id="rId6" Type="http://schemas.openxmlformats.org/officeDocument/2006/relationships/image" Target="../media/image24.jpg"/><Relationship Id="rId7" Type="http://schemas.openxmlformats.org/officeDocument/2006/relationships/image" Target="../media/image15.png"/><Relationship Id="rId8"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45.png"/><Relationship Id="rId5" Type="http://schemas.openxmlformats.org/officeDocument/2006/relationships/image" Target="../media/image23.png"/><Relationship Id="rId6" Type="http://schemas.openxmlformats.org/officeDocument/2006/relationships/image" Target="../media/image19.png"/><Relationship Id="rId7" Type="http://schemas.openxmlformats.org/officeDocument/2006/relationships/image" Target="../media/image4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44.jpg"/><Relationship Id="rId4" Type="http://schemas.openxmlformats.org/officeDocument/2006/relationships/image" Target="../media/image2.png"/><Relationship Id="rId5" Type="http://schemas.openxmlformats.org/officeDocument/2006/relationships/image" Target="../media/image36.jpg"/><Relationship Id="rId6" Type="http://schemas.openxmlformats.org/officeDocument/2006/relationships/image" Target="../media/image31.jpg"/><Relationship Id="rId7" Type="http://schemas.openxmlformats.org/officeDocument/2006/relationships/image" Target="../media/image46.jpg"/><Relationship Id="rId8" Type="http://schemas.openxmlformats.org/officeDocument/2006/relationships/image" Target="../media/image4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32.png"/><Relationship Id="rId5"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3" name="Shape 53"/>
        <p:cNvGrpSpPr/>
        <p:nvPr/>
      </p:nvGrpSpPr>
      <p:grpSpPr>
        <a:xfrm>
          <a:off x="0" y="0"/>
          <a:ext cx="0" cy="0"/>
          <a:chOff x="0" y="0"/>
          <a:chExt cx="0" cy="0"/>
        </a:xfrm>
      </p:grpSpPr>
      <p:grpSp>
        <p:nvGrpSpPr>
          <p:cNvPr id="54" name="Google Shape;54;p13"/>
          <p:cNvGrpSpPr/>
          <p:nvPr/>
        </p:nvGrpSpPr>
        <p:grpSpPr>
          <a:xfrm>
            <a:off x="0" y="0"/>
            <a:ext cx="9144018" cy="5143501"/>
            <a:chOff x="0" y="0"/>
            <a:chExt cx="9144018" cy="5143501"/>
          </a:xfrm>
        </p:grpSpPr>
        <p:pic>
          <p:nvPicPr>
            <p:cNvPr id="55" name="Google Shape;55;p13" title="Banner-powerpoint.png"/>
            <p:cNvPicPr preferRelativeResize="0"/>
            <p:nvPr/>
          </p:nvPicPr>
          <p:blipFill>
            <a:blip r:embed="rId3">
              <a:alphaModFix/>
            </a:blip>
            <a:stretch>
              <a:fillRect/>
            </a:stretch>
          </p:blipFill>
          <p:spPr>
            <a:xfrm>
              <a:off x="0" y="0"/>
              <a:ext cx="9144018" cy="5143501"/>
            </a:xfrm>
            <a:prstGeom prst="rect">
              <a:avLst/>
            </a:prstGeom>
            <a:noFill/>
            <a:ln>
              <a:noFill/>
            </a:ln>
          </p:spPr>
        </p:pic>
        <p:sp>
          <p:nvSpPr>
            <p:cNvPr id="56" name="Google Shape;56;p13"/>
            <p:cNvSpPr/>
            <p:nvPr/>
          </p:nvSpPr>
          <p:spPr>
            <a:xfrm>
              <a:off x="215900" y="3873500"/>
              <a:ext cx="2260500" cy="1028700"/>
            </a:xfrm>
            <a:prstGeom prst="rect">
              <a:avLst/>
            </a:prstGeom>
            <a:solidFill>
              <a:srgbClr val="52A5C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pic>
        <p:nvPicPr>
          <p:cNvPr id="57" name="Google Shape;57;p13" title="TPW.png"/>
          <p:cNvPicPr preferRelativeResize="0"/>
          <p:nvPr/>
        </p:nvPicPr>
        <p:blipFill>
          <a:blip r:embed="rId4">
            <a:alphaModFix/>
          </a:blip>
          <a:stretch>
            <a:fillRect/>
          </a:stretch>
        </p:blipFill>
        <p:spPr>
          <a:xfrm>
            <a:off x="203200" y="3994150"/>
            <a:ext cx="2070100" cy="1035050"/>
          </a:xfrm>
          <a:prstGeom prst="rect">
            <a:avLst/>
          </a:prstGeom>
          <a:noFill/>
          <a:ln>
            <a:noFill/>
          </a:ln>
        </p:spPr>
      </p:pic>
      <p:pic>
        <p:nvPicPr>
          <p:cNvPr id="58" name="Google Shape;58;p13" title="KEY STAGE 3.png"/>
          <p:cNvPicPr preferRelativeResize="0"/>
          <p:nvPr/>
        </p:nvPicPr>
        <p:blipFill>
          <a:blip r:embed="rId5">
            <a:alphaModFix/>
          </a:blip>
          <a:stretch>
            <a:fillRect/>
          </a:stretch>
        </p:blipFill>
        <p:spPr>
          <a:xfrm>
            <a:off x="270300" y="235825"/>
            <a:ext cx="2841525" cy="4076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pic>
        <p:nvPicPr>
          <p:cNvPr id="156" name="Google Shape;156;p22"/>
          <p:cNvPicPr preferRelativeResize="0"/>
          <p:nvPr/>
        </p:nvPicPr>
        <p:blipFill rotWithShape="1">
          <a:blip r:embed="rId3">
            <a:alphaModFix amt="30000"/>
          </a:blip>
          <a:srcRect b="0" l="0" r="0" t="0"/>
          <a:stretch/>
        </p:blipFill>
        <p:spPr>
          <a:xfrm>
            <a:off x="4956912" y="214738"/>
            <a:ext cx="3660023" cy="1018025"/>
          </a:xfrm>
          <a:prstGeom prst="rect">
            <a:avLst/>
          </a:prstGeom>
          <a:noFill/>
          <a:ln>
            <a:noFill/>
          </a:ln>
        </p:spPr>
      </p:pic>
      <p:sp>
        <p:nvSpPr>
          <p:cNvPr id="157" name="Google Shape;157;p22"/>
          <p:cNvSpPr txBox="1"/>
          <p:nvPr/>
        </p:nvSpPr>
        <p:spPr>
          <a:xfrm>
            <a:off x="5121025" y="341763"/>
            <a:ext cx="3484200" cy="89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rPr>
              <a:t>Watch the intro videos to find out more! </a:t>
            </a:r>
            <a:endParaRPr b="1" sz="1800">
              <a:solidFill>
                <a:schemeClr val="dk1"/>
              </a:solidFill>
            </a:endParaRPr>
          </a:p>
        </p:txBody>
      </p:sp>
      <p:sp>
        <p:nvSpPr>
          <p:cNvPr id="158" name="Google Shape;158;p22"/>
          <p:cNvSpPr/>
          <p:nvPr/>
        </p:nvSpPr>
        <p:spPr>
          <a:xfrm>
            <a:off x="693000" y="1505563"/>
            <a:ext cx="3568800" cy="2082600"/>
          </a:xfrm>
          <a:prstGeom prst="rect">
            <a:avLst/>
          </a:prstGeom>
          <a:solidFill>
            <a:srgbClr val="48773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59" name="Google Shape;159;p22"/>
          <p:cNvPicPr preferRelativeResize="0"/>
          <p:nvPr/>
        </p:nvPicPr>
        <p:blipFill>
          <a:blip r:embed="rId4">
            <a:alphaModFix/>
          </a:blip>
          <a:stretch>
            <a:fillRect/>
          </a:stretch>
        </p:blipFill>
        <p:spPr>
          <a:xfrm>
            <a:off x="556075" y="1400363"/>
            <a:ext cx="3842648" cy="2368699"/>
          </a:xfrm>
          <a:prstGeom prst="rect">
            <a:avLst/>
          </a:prstGeom>
          <a:noFill/>
          <a:ln>
            <a:noFill/>
          </a:ln>
        </p:spPr>
      </p:pic>
      <p:pic>
        <p:nvPicPr>
          <p:cNvPr id="160" name="Google Shape;160;p22"/>
          <p:cNvPicPr preferRelativeResize="0"/>
          <p:nvPr/>
        </p:nvPicPr>
        <p:blipFill rotWithShape="1">
          <a:blip r:embed="rId5">
            <a:alphaModFix/>
          </a:blip>
          <a:srcRect b="11762" l="0" r="0" t="0"/>
          <a:stretch/>
        </p:blipFill>
        <p:spPr>
          <a:xfrm>
            <a:off x="1450475" y="1601288"/>
            <a:ext cx="2229084" cy="1966851"/>
          </a:xfrm>
          <a:prstGeom prst="rect">
            <a:avLst/>
          </a:prstGeom>
          <a:noFill/>
          <a:ln>
            <a:noFill/>
          </a:ln>
        </p:spPr>
      </p:pic>
      <p:pic>
        <p:nvPicPr>
          <p:cNvPr id="161" name="Google Shape;161;p22" title="Go Green Electric Daisy.png"/>
          <p:cNvPicPr preferRelativeResize="0"/>
          <p:nvPr/>
        </p:nvPicPr>
        <p:blipFill>
          <a:blip r:embed="rId6">
            <a:alphaModFix/>
          </a:blip>
          <a:stretch>
            <a:fillRect/>
          </a:stretch>
        </p:blipFill>
        <p:spPr>
          <a:xfrm>
            <a:off x="145644" y="3206250"/>
            <a:ext cx="2009725" cy="2012951"/>
          </a:xfrm>
          <a:prstGeom prst="rect">
            <a:avLst/>
          </a:prstGeom>
          <a:noFill/>
          <a:ln>
            <a:noFill/>
          </a:ln>
        </p:spPr>
      </p:pic>
      <p:pic>
        <p:nvPicPr>
          <p:cNvPr id="162" name="Google Shape;162;p22"/>
          <p:cNvPicPr preferRelativeResize="0"/>
          <p:nvPr/>
        </p:nvPicPr>
        <p:blipFill rotWithShape="1">
          <a:blip r:embed="rId3">
            <a:alphaModFix/>
          </a:blip>
          <a:srcRect b="0" l="0" r="0" t="0"/>
          <a:stretch/>
        </p:blipFill>
        <p:spPr>
          <a:xfrm>
            <a:off x="-371025" y="251975"/>
            <a:ext cx="2888726" cy="943550"/>
          </a:xfrm>
          <a:prstGeom prst="rect">
            <a:avLst/>
          </a:prstGeom>
          <a:noFill/>
          <a:ln>
            <a:noFill/>
          </a:ln>
        </p:spPr>
      </p:pic>
      <p:sp>
        <p:nvSpPr>
          <p:cNvPr id="163" name="Google Shape;163;p22"/>
          <p:cNvSpPr txBox="1"/>
          <p:nvPr/>
        </p:nvSpPr>
        <p:spPr>
          <a:xfrm rot="-59998">
            <a:off x="346919" y="495509"/>
            <a:ext cx="2062814"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800">
                <a:solidFill>
                  <a:schemeClr val="dk1"/>
                </a:solidFill>
                <a:latin typeface="Calibri"/>
                <a:ea typeface="Calibri"/>
                <a:cs typeface="Calibri"/>
                <a:sym typeface="Calibri"/>
              </a:rPr>
              <a:t>SDG 13 &amp; 15</a:t>
            </a:r>
            <a:endParaRPr b="1" sz="2800">
              <a:latin typeface="Calibri"/>
              <a:ea typeface="Calibri"/>
              <a:cs typeface="Calibri"/>
              <a:sym typeface="Calibri"/>
            </a:endParaRPr>
          </a:p>
        </p:txBody>
      </p:sp>
      <p:grpSp>
        <p:nvGrpSpPr>
          <p:cNvPr id="164" name="Google Shape;164;p22"/>
          <p:cNvGrpSpPr/>
          <p:nvPr/>
        </p:nvGrpSpPr>
        <p:grpSpPr>
          <a:xfrm>
            <a:off x="4571437" y="1374434"/>
            <a:ext cx="3842638" cy="2368699"/>
            <a:chOff x="4679537" y="1728397"/>
            <a:chExt cx="3842638" cy="2368699"/>
          </a:xfrm>
        </p:grpSpPr>
        <p:pic>
          <p:nvPicPr>
            <p:cNvPr id="165" name="Google Shape;165;p22"/>
            <p:cNvPicPr preferRelativeResize="0"/>
            <p:nvPr/>
          </p:nvPicPr>
          <p:blipFill>
            <a:blip r:embed="rId7">
              <a:alphaModFix/>
            </a:blip>
            <a:stretch>
              <a:fillRect/>
            </a:stretch>
          </p:blipFill>
          <p:spPr>
            <a:xfrm>
              <a:off x="4762462" y="1896078"/>
              <a:ext cx="3660025" cy="2033330"/>
            </a:xfrm>
            <a:prstGeom prst="rect">
              <a:avLst/>
            </a:prstGeom>
            <a:noFill/>
            <a:ln>
              <a:noFill/>
            </a:ln>
          </p:spPr>
        </p:pic>
        <p:pic>
          <p:nvPicPr>
            <p:cNvPr id="166" name="Google Shape;166;p22"/>
            <p:cNvPicPr preferRelativeResize="0"/>
            <p:nvPr/>
          </p:nvPicPr>
          <p:blipFill>
            <a:blip r:embed="rId4">
              <a:alphaModFix/>
            </a:blip>
            <a:stretch>
              <a:fillRect/>
            </a:stretch>
          </p:blipFill>
          <p:spPr>
            <a:xfrm>
              <a:off x="4679537" y="1728397"/>
              <a:ext cx="3842638" cy="2368699"/>
            </a:xfrm>
            <a:prstGeom prst="rect">
              <a:avLst/>
            </a:prstGeom>
            <a:noFill/>
            <a:ln>
              <a:noFill/>
            </a:ln>
          </p:spPr>
        </p:pic>
        <p:sp>
          <p:nvSpPr>
            <p:cNvPr id="167" name="Google Shape;167;p22"/>
            <p:cNvSpPr/>
            <p:nvPr/>
          </p:nvSpPr>
          <p:spPr>
            <a:xfrm>
              <a:off x="7522175" y="1955250"/>
              <a:ext cx="679500" cy="891000"/>
            </a:xfrm>
            <a:prstGeom prst="rect">
              <a:avLst/>
            </a:prstGeom>
            <a:solidFill>
              <a:srgbClr val="56C02B"/>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
        <p:nvSpPr>
          <p:cNvPr id="168" name="Google Shape;168;p22"/>
          <p:cNvSpPr txBox="1"/>
          <p:nvPr/>
        </p:nvSpPr>
        <p:spPr>
          <a:xfrm>
            <a:off x="1516651" y="3847950"/>
            <a:ext cx="1921500" cy="44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u="sng">
                <a:solidFill>
                  <a:srgbClr val="FFC700"/>
                </a:solidFill>
                <a:hlinkClick r:id="rId8">
                  <a:extLst>
                    <a:ext uri="{A12FA001-AC4F-418D-AE19-62706E023703}">
                      <ahyp:hlinkClr val="tx"/>
                    </a:ext>
                  </a:extLst>
                </a:hlinkClick>
              </a:rPr>
              <a:t>Play the video</a:t>
            </a:r>
            <a:endParaRPr b="1" sz="1800">
              <a:solidFill>
                <a:srgbClr val="FFC700"/>
              </a:solidFill>
            </a:endParaRPr>
          </a:p>
        </p:txBody>
      </p:sp>
      <p:sp>
        <p:nvSpPr>
          <p:cNvPr id="169" name="Google Shape;169;p22"/>
          <p:cNvSpPr txBox="1"/>
          <p:nvPr/>
        </p:nvSpPr>
        <p:spPr>
          <a:xfrm>
            <a:off x="4956888" y="3884775"/>
            <a:ext cx="1761900" cy="44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u="sng">
                <a:solidFill>
                  <a:srgbClr val="FFC700"/>
                </a:solidFill>
                <a:hlinkClick r:id="rId9">
                  <a:extLst>
                    <a:ext uri="{A12FA001-AC4F-418D-AE19-62706E023703}">
                      <ahyp:hlinkClr val="tx"/>
                    </a:ext>
                  </a:extLst>
                </a:hlinkClick>
              </a:rPr>
              <a:t>Play the video</a:t>
            </a:r>
            <a:endParaRPr b="1" sz="1800">
              <a:solidFill>
                <a:srgbClr val="FFC7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pic>
        <p:nvPicPr>
          <p:cNvPr id="174" name="Google Shape;174;p23"/>
          <p:cNvPicPr preferRelativeResize="0"/>
          <p:nvPr/>
        </p:nvPicPr>
        <p:blipFill rotWithShape="1">
          <a:blip r:embed="rId3">
            <a:alphaModFix/>
          </a:blip>
          <a:srcRect b="0" l="0" r="0" t="0"/>
          <a:stretch/>
        </p:blipFill>
        <p:spPr>
          <a:xfrm>
            <a:off x="-227125" y="288200"/>
            <a:ext cx="2723549" cy="779400"/>
          </a:xfrm>
          <a:prstGeom prst="rect">
            <a:avLst/>
          </a:prstGeom>
          <a:noFill/>
          <a:ln>
            <a:noFill/>
          </a:ln>
        </p:spPr>
      </p:pic>
      <p:sp>
        <p:nvSpPr>
          <p:cNvPr id="175" name="Google Shape;175;p23"/>
          <p:cNvSpPr txBox="1"/>
          <p:nvPr/>
        </p:nvSpPr>
        <p:spPr>
          <a:xfrm>
            <a:off x="483500" y="369650"/>
            <a:ext cx="18084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rgbClr val="000000"/>
              </a:solidFill>
              <a:latin typeface="Calibri"/>
              <a:ea typeface="Calibri"/>
              <a:cs typeface="Calibri"/>
              <a:sym typeface="Calibri"/>
            </a:endParaRPr>
          </a:p>
        </p:txBody>
      </p:sp>
      <p:sp>
        <p:nvSpPr>
          <p:cNvPr id="176" name="Google Shape;176;p23"/>
          <p:cNvSpPr txBox="1"/>
          <p:nvPr/>
        </p:nvSpPr>
        <p:spPr>
          <a:xfrm>
            <a:off x="483500" y="369650"/>
            <a:ext cx="18945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The theme</a:t>
            </a:r>
            <a:endParaRPr b="1" i="0" sz="2800" u="none" cap="none" strike="noStrike">
              <a:solidFill>
                <a:srgbClr val="000000"/>
              </a:solidFill>
              <a:latin typeface="Calibri"/>
              <a:ea typeface="Calibri"/>
              <a:cs typeface="Calibri"/>
              <a:sym typeface="Calibri"/>
            </a:endParaRPr>
          </a:p>
        </p:txBody>
      </p:sp>
      <p:pic>
        <p:nvPicPr>
          <p:cNvPr id="177" name="Google Shape;177;p23" title="climate-action-heroes-text.png"/>
          <p:cNvPicPr preferRelativeResize="0"/>
          <p:nvPr/>
        </p:nvPicPr>
        <p:blipFill rotWithShape="1">
          <a:blip r:embed="rId4">
            <a:alphaModFix/>
          </a:blip>
          <a:srcRect b="31665" l="43926" r="3848" t="0"/>
          <a:stretch/>
        </p:blipFill>
        <p:spPr>
          <a:xfrm>
            <a:off x="860925" y="1209250"/>
            <a:ext cx="6276677" cy="3125501"/>
          </a:xfrm>
          <a:prstGeom prst="rect">
            <a:avLst/>
          </a:prstGeom>
          <a:noFill/>
          <a:ln>
            <a:noFill/>
          </a:ln>
        </p:spPr>
      </p:pic>
      <p:pic>
        <p:nvPicPr>
          <p:cNvPr id="178" name="Google Shape;178;p23" title="climate.png"/>
          <p:cNvPicPr preferRelativeResize="0"/>
          <p:nvPr/>
        </p:nvPicPr>
        <p:blipFill>
          <a:blip r:embed="rId5">
            <a:alphaModFix/>
          </a:blip>
          <a:stretch>
            <a:fillRect/>
          </a:stretch>
        </p:blipFill>
        <p:spPr>
          <a:xfrm>
            <a:off x="6399000" y="533300"/>
            <a:ext cx="3005249" cy="473807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pic>
        <p:nvPicPr>
          <p:cNvPr descr="Welcome to the Climate Action Heroes challenge. Watch this video to jump right in and visit tomorrowprojects.littleinventors.org to find out more!" id="183" name="Google Shape;183;p24" title="Climate Action Heroes (Tomorrow Projects) Key Stage 3">
            <a:hlinkClick r:id="rId3"/>
          </p:cNvPr>
          <p:cNvPicPr preferRelativeResize="0"/>
          <p:nvPr/>
        </p:nvPicPr>
        <p:blipFill>
          <a:blip r:embed="rId4">
            <a:alphaModFix/>
          </a:blip>
          <a:stretch>
            <a:fillRect/>
          </a:stretch>
        </p:blipFill>
        <p:spPr>
          <a:xfrm>
            <a:off x="2623488" y="1332088"/>
            <a:ext cx="6136750" cy="3451925"/>
          </a:xfrm>
          <a:prstGeom prst="rect">
            <a:avLst/>
          </a:prstGeom>
          <a:noFill/>
          <a:ln>
            <a:noFill/>
          </a:ln>
        </p:spPr>
      </p:pic>
      <p:pic>
        <p:nvPicPr>
          <p:cNvPr id="184" name="Google Shape;184;p24"/>
          <p:cNvPicPr preferRelativeResize="0"/>
          <p:nvPr/>
        </p:nvPicPr>
        <p:blipFill rotWithShape="1">
          <a:blip r:embed="rId5">
            <a:alphaModFix/>
          </a:blip>
          <a:srcRect b="0" l="0" r="0" t="0"/>
          <a:stretch/>
        </p:blipFill>
        <p:spPr>
          <a:xfrm>
            <a:off x="-227125" y="288200"/>
            <a:ext cx="4799124" cy="779400"/>
          </a:xfrm>
          <a:prstGeom prst="rect">
            <a:avLst/>
          </a:prstGeom>
          <a:noFill/>
          <a:ln>
            <a:noFill/>
          </a:ln>
        </p:spPr>
      </p:pic>
      <p:sp>
        <p:nvSpPr>
          <p:cNvPr id="185" name="Google Shape;185;p24"/>
          <p:cNvSpPr txBox="1"/>
          <p:nvPr/>
        </p:nvSpPr>
        <p:spPr>
          <a:xfrm>
            <a:off x="483500" y="369650"/>
            <a:ext cx="18084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rgbClr val="000000"/>
              </a:solidFill>
              <a:latin typeface="Calibri"/>
              <a:ea typeface="Calibri"/>
              <a:cs typeface="Calibri"/>
              <a:sym typeface="Calibri"/>
            </a:endParaRPr>
          </a:p>
        </p:txBody>
      </p:sp>
      <p:sp>
        <p:nvSpPr>
          <p:cNvPr id="186" name="Google Shape;186;p24"/>
          <p:cNvSpPr txBox="1"/>
          <p:nvPr/>
        </p:nvSpPr>
        <p:spPr>
          <a:xfrm>
            <a:off x="483500" y="369650"/>
            <a:ext cx="37881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Watch the launch video!</a:t>
            </a:r>
            <a:endParaRPr b="1" i="0" sz="2800" u="none" cap="none" strike="noStrike">
              <a:solidFill>
                <a:srgbClr val="000000"/>
              </a:solidFill>
              <a:latin typeface="Calibri"/>
              <a:ea typeface="Calibri"/>
              <a:cs typeface="Calibri"/>
              <a:sym typeface="Calibri"/>
            </a:endParaRPr>
          </a:p>
        </p:txBody>
      </p:sp>
      <p:pic>
        <p:nvPicPr>
          <p:cNvPr id="187" name="Google Shape;187;p24" title="make-future-better.png"/>
          <p:cNvPicPr preferRelativeResize="0"/>
          <p:nvPr/>
        </p:nvPicPr>
        <p:blipFill>
          <a:blip r:embed="rId6">
            <a:alphaModFix/>
          </a:blip>
          <a:stretch>
            <a:fillRect/>
          </a:stretch>
        </p:blipFill>
        <p:spPr>
          <a:xfrm>
            <a:off x="483500" y="1834609"/>
            <a:ext cx="1656000" cy="307396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3"/>
                                        </p:tgtEl>
                                        <p:attrNameLst>
                                          <p:attrName>style.visibility</p:attrName>
                                        </p:attrNameLst>
                                      </p:cBhvr>
                                      <p:to>
                                        <p:strVal val="visible"/>
                                      </p:to>
                                    </p:set>
                                    <p:animEffect filter="fade" transition="in">
                                      <p:cBhvr>
                                        <p:cTn dur="1000"/>
                                        <p:tgtEl>
                                          <p:spTgt spid="18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sp>
        <p:nvSpPr>
          <p:cNvPr id="63" name="Google Shape;63;p14"/>
          <p:cNvSpPr/>
          <p:nvPr/>
        </p:nvSpPr>
        <p:spPr>
          <a:xfrm>
            <a:off x="6564900" y="2092450"/>
            <a:ext cx="2373300" cy="2696700"/>
          </a:xfrm>
          <a:prstGeom prst="doubleWave">
            <a:avLst>
              <a:gd fmla="val 487"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 name="Google Shape;64;p14"/>
          <p:cNvSpPr/>
          <p:nvPr/>
        </p:nvSpPr>
        <p:spPr>
          <a:xfrm>
            <a:off x="189375" y="1550575"/>
            <a:ext cx="2485200" cy="1497000"/>
          </a:xfrm>
          <a:prstGeom prst="doubleWave">
            <a:avLst>
              <a:gd fmla="val 1974"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5" name="Google Shape;65;p14"/>
          <p:cNvPicPr preferRelativeResize="0"/>
          <p:nvPr/>
        </p:nvPicPr>
        <p:blipFill rotWithShape="1">
          <a:blip r:embed="rId3">
            <a:alphaModFix/>
          </a:blip>
          <a:srcRect b="0" l="6994" r="13608" t="0"/>
          <a:stretch/>
        </p:blipFill>
        <p:spPr>
          <a:xfrm>
            <a:off x="2617663" y="1233750"/>
            <a:ext cx="4007076" cy="3479599"/>
          </a:xfrm>
          <a:prstGeom prst="rect">
            <a:avLst/>
          </a:prstGeom>
          <a:noFill/>
          <a:ln>
            <a:noFill/>
          </a:ln>
        </p:spPr>
      </p:pic>
      <p:pic>
        <p:nvPicPr>
          <p:cNvPr id="66" name="Google Shape;66;p14"/>
          <p:cNvPicPr preferRelativeResize="0"/>
          <p:nvPr/>
        </p:nvPicPr>
        <p:blipFill rotWithShape="1">
          <a:blip r:embed="rId4">
            <a:alphaModFix/>
          </a:blip>
          <a:srcRect b="0" l="0" r="0" t="0"/>
          <a:stretch/>
        </p:blipFill>
        <p:spPr>
          <a:xfrm>
            <a:off x="-463700" y="234500"/>
            <a:ext cx="5188100" cy="779400"/>
          </a:xfrm>
          <a:prstGeom prst="rect">
            <a:avLst/>
          </a:prstGeom>
          <a:noFill/>
          <a:ln>
            <a:noFill/>
          </a:ln>
        </p:spPr>
      </p:pic>
      <p:sp>
        <p:nvSpPr>
          <p:cNvPr id="67" name="Google Shape;67;p14"/>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What is Tomorrow Projects?</a:t>
            </a:r>
            <a:endParaRPr b="1" i="0" sz="2800" u="none" cap="none" strike="noStrike">
              <a:solidFill>
                <a:srgbClr val="000000"/>
              </a:solidFill>
              <a:latin typeface="Calibri"/>
              <a:ea typeface="Calibri"/>
              <a:cs typeface="Calibri"/>
              <a:sym typeface="Calibri"/>
            </a:endParaRPr>
          </a:p>
        </p:txBody>
      </p:sp>
      <p:sp>
        <p:nvSpPr>
          <p:cNvPr id="68" name="Google Shape;68;p14"/>
          <p:cNvSpPr txBox="1"/>
          <p:nvPr/>
        </p:nvSpPr>
        <p:spPr>
          <a:xfrm>
            <a:off x="279562" y="1591087"/>
            <a:ext cx="22095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We are a team that believes young people like you have the best ideas, and that they can change the world!</a:t>
            </a:r>
            <a:endParaRPr sz="1600">
              <a:latin typeface="Calibri"/>
              <a:ea typeface="Calibri"/>
              <a:cs typeface="Calibri"/>
              <a:sym typeface="Calibri"/>
            </a:endParaRPr>
          </a:p>
        </p:txBody>
      </p:sp>
      <p:sp>
        <p:nvSpPr>
          <p:cNvPr id="69" name="Google Shape;69;p14"/>
          <p:cNvSpPr txBox="1"/>
          <p:nvPr/>
        </p:nvSpPr>
        <p:spPr>
          <a:xfrm>
            <a:off x="6843551" y="2092450"/>
            <a:ext cx="2063100" cy="2696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 sz="1600">
                <a:latin typeface="Calibri"/>
                <a:ea typeface="Calibri"/>
                <a:cs typeface="Calibri"/>
                <a:sym typeface="Calibri"/>
              </a:rPr>
              <a:t>Tomorrow Projects was founded by artist and inventor Dominic Wilcox. He has travelled all over the </a:t>
            </a:r>
            <a:r>
              <a:rPr lang="en" sz="1600">
                <a:latin typeface="Calibri"/>
                <a:ea typeface="Calibri"/>
                <a:cs typeface="Calibri"/>
                <a:sym typeface="Calibri"/>
              </a:rPr>
              <a:t>world inspiring the next generation to unleash their creativity. </a:t>
            </a:r>
            <a:endParaRPr sz="1600">
              <a:latin typeface="Calibri"/>
              <a:ea typeface="Calibri"/>
              <a:cs typeface="Calibri"/>
              <a:sym typeface="Calibri"/>
            </a:endParaRPr>
          </a:p>
        </p:txBody>
      </p:sp>
      <p:pic>
        <p:nvPicPr>
          <p:cNvPr id="70" name="Google Shape;70;p14"/>
          <p:cNvPicPr preferRelativeResize="0"/>
          <p:nvPr/>
        </p:nvPicPr>
        <p:blipFill>
          <a:blip r:embed="rId5">
            <a:alphaModFix/>
          </a:blip>
          <a:stretch>
            <a:fillRect/>
          </a:stretch>
        </p:blipFill>
        <p:spPr>
          <a:xfrm>
            <a:off x="2505488" y="1110175"/>
            <a:ext cx="4191529" cy="3798573"/>
          </a:xfrm>
          <a:prstGeom prst="rect">
            <a:avLst/>
          </a:prstGeom>
          <a:noFill/>
          <a:ln>
            <a:noFill/>
          </a:ln>
        </p:spPr>
      </p:pic>
      <p:pic>
        <p:nvPicPr>
          <p:cNvPr id="71" name="Google Shape;71;p14"/>
          <p:cNvPicPr preferRelativeResize="0"/>
          <p:nvPr/>
        </p:nvPicPr>
        <p:blipFill rotWithShape="1">
          <a:blip r:embed="rId6">
            <a:alphaModFix/>
          </a:blip>
          <a:srcRect b="61940" l="2437" r="75836" t="3919"/>
          <a:stretch/>
        </p:blipFill>
        <p:spPr>
          <a:xfrm>
            <a:off x="6841913" y="491550"/>
            <a:ext cx="1986575" cy="1560901"/>
          </a:xfrm>
          <a:prstGeom prst="rect">
            <a:avLst/>
          </a:prstGeom>
          <a:noFill/>
          <a:ln>
            <a:noFill/>
          </a:ln>
        </p:spPr>
      </p:pic>
      <p:pic>
        <p:nvPicPr>
          <p:cNvPr id="72" name="Google Shape;72;p14"/>
          <p:cNvPicPr preferRelativeResize="0"/>
          <p:nvPr/>
        </p:nvPicPr>
        <p:blipFill>
          <a:blip r:embed="rId7">
            <a:alphaModFix/>
          </a:blip>
          <a:stretch>
            <a:fillRect/>
          </a:stretch>
        </p:blipFill>
        <p:spPr>
          <a:xfrm>
            <a:off x="5232125" y="420012"/>
            <a:ext cx="1464050" cy="408388"/>
          </a:xfrm>
          <a:prstGeom prst="rect">
            <a:avLst/>
          </a:prstGeom>
          <a:noFill/>
          <a:ln>
            <a:noFill/>
          </a:ln>
        </p:spPr>
      </p:pic>
      <p:pic>
        <p:nvPicPr>
          <p:cNvPr id="73" name="Google Shape;73;p14"/>
          <p:cNvPicPr preferRelativeResize="0"/>
          <p:nvPr/>
        </p:nvPicPr>
        <p:blipFill>
          <a:blip r:embed="rId8">
            <a:alphaModFix/>
          </a:blip>
          <a:stretch>
            <a:fillRect/>
          </a:stretch>
        </p:blipFill>
        <p:spPr>
          <a:xfrm rot="-2039004">
            <a:off x="3703540" y="944218"/>
            <a:ext cx="1492891" cy="328436"/>
          </a:xfrm>
          <a:prstGeom prst="rect">
            <a:avLst/>
          </a:prstGeom>
          <a:noFill/>
          <a:ln>
            <a:noFill/>
          </a:ln>
        </p:spPr>
      </p:pic>
      <p:pic>
        <p:nvPicPr>
          <p:cNvPr id="74" name="Google Shape;74;p14" title="TP.png"/>
          <p:cNvPicPr preferRelativeResize="0"/>
          <p:nvPr/>
        </p:nvPicPr>
        <p:blipFill>
          <a:blip r:embed="rId9">
            <a:alphaModFix/>
          </a:blip>
          <a:stretch>
            <a:fillRect/>
          </a:stretch>
        </p:blipFill>
        <p:spPr>
          <a:xfrm>
            <a:off x="149475" y="3498300"/>
            <a:ext cx="2209500" cy="11047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pic>
        <p:nvPicPr>
          <p:cNvPr id="79" name="Google Shape;79;p15"/>
          <p:cNvPicPr preferRelativeResize="0"/>
          <p:nvPr/>
        </p:nvPicPr>
        <p:blipFill>
          <a:blip r:embed="rId3">
            <a:alphaModFix/>
          </a:blip>
          <a:stretch>
            <a:fillRect/>
          </a:stretch>
        </p:blipFill>
        <p:spPr>
          <a:xfrm>
            <a:off x="2447325" y="588925"/>
            <a:ext cx="6823856" cy="4160875"/>
          </a:xfrm>
          <a:prstGeom prst="rect">
            <a:avLst/>
          </a:prstGeom>
          <a:noFill/>
          <a:ln>
            <a:noFill/>
          </a:ln>
        </p:spPr>
      </p:pic>
      <p:pic>
        <p:nvPicPr>
          <p:cNvPr id="80" name="Google Shape;80;p15"/>
          <p:cNvPicPr preferRelativeResize="0"/>
          <p:nvPr/>
        </p:nvPicPr>
        <p:blipFill rotWithShape="1">
          <a:blip r:embed="rId4">
            <a:alphaModFix/>
          </a:blip>
          <a:srcRect b="0" l="0" r="0" t="0"/>
          <a:stretch/>
        </p:blipFill>
        <p:spPr>
          <a:xfrm>
            <a:off x="-286325" y="283425"/>
            <a:ext cx="4326925" cy="891000"/>
          </a:xfrm>
          <a:prstGeom prst="rect">
            <a:avLst/>
          </a:prstGeom>
          <a:noFill/>
          <a:ln>
            <a:noFill/>
          </a:ln>
        </p:spPr>
      </p:pic>
      <p:sp>
        <p:nvSpPr>
          <p:cNvPr id="81" name="Google Shape;81;p15"/>
          <p:cNvSpPr txBox="1"/>
          <p:nvPr/>
        </p:nvSpPr>
        <p:spPr>
          <a:xfrm rot="-59824">
            <a:off x="317265" y="484158"/>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800">
                <a:solidFill>
                  <a:schemeClr val="dk1"/>
                </a:solidFill>
                <a:latin typeface="Calibri"/>
                <a:ea typeface="Calibri"/>
                <a:cs typeface="Calibri"/>
                <a:sym typeface="Calibri"/>
              </a:rPr>
              <a:t>What is Dogger Bank?</a:t>
            </a:r>
            <a:endParaRPr b="1" sz="1900">
              <a:latin typeface="Calibri"/>
              <a:ea typeface="Calibri"/>
              <a:cs typeface="Calibri"/>
              <a:sym typeface="Calibri"/>
            </a:endParaRPr>
          </a:p>
        </p:txBody>
      </p:sp>
      <p:pic>
        <p:nvPicPr>
          <p:cNvPr id="82" name="Google Shape;82;p15"/>
          <p:cNvPicPr preferRelativeResize="0"/>
          <p:nvPr/>
        </p:nvPicPr>
        <p:blipFill>
          <a:blip r:embed="rId5">
            <a:alphaModFix/>
          </a:blip>
          <a:stretch>
            <a:fillRect/>
          </a:stretch>
        </p:blipFill>
        <p:spPr>
          <a:xfrm>
            <a:off x="606377" y="1479924"/>
            <a:ext cx="4326926" cy="313026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pic>
        <p:nvPicPr>
          <p:cNvPr descr="page3.png" id="88" name="Google Shape;88;p16"/>
          <p:cNvPicPr preferRelativeResize="0"/>
          <p:nvPr/>
        </p:nvPicPr>
        <p:blipFill rotWithShape="1">
          <a:blip r:embed="rId3">
            <a:alphaModFix/>
          </a:blip>
          <a:srcRect b="0" l="0" r="0" t="0"/>
          <a:stretch/>
        </p:blipFill>
        <p:spPr>
          <a:xfrm>
            <a:off x="1288256" y="1710412"/>
            <a:ext cx="6567492" cy="2993289"/>
          </a:xfrm>
          <a:prstGeom prst="rect">
            <a:avLst/>
          </a:prstGeom>
          <a:noFill/>
          <a:ln>
            <a:noFill/>
          </a:ln>
        </p:spPr>
      </p:pic>
      <p:sp>
        <p:nvSpPr>
          <p:cNvPr id="89" name="Google Shape;89;p16"/>
          <p:cNvSpPr txBox="1"/>
          <p:nvPr/>
        </p:nvSpPr>
        <p:spPr>
          <a:xfrm>
            <a:off x="3200400" y="1280156"/>
            <a:ext cx="2250000" cy="595800"/>
          </a:xfrm>
          <a:prstGeom prst="rect">
            <a:avLst/>
          </a:prstGeom>
          <a:noFill/>
          <a:ln>
            <a:noFill/>
          </a:ln>
        </p:spPr>
        <p:txBody>
          <a:bodyPr anchorCtr="0" anchor="t" bIns="68575" lIns="68575" spcFirstLastPara="1" rIns="68575" wrap="square" tIns="68575">
            <a:spAutoFit/>
          </a:bodyPr>
          <a:lstStyle/>
          <a:p>
            <a:pPr indent="0" lvl="0" marL="0" rtl="0" algn="l">
              <a:lnSpc>
                <a:spcPct val="90000"/>
              </a:lnSpc>
              <a:spcBef>
                <a:spcPts val="0"/>
              </a:spcBef>
              <a:spcAft>
                <a:spcPts val="0"/>
              </a:spcAft>
              <a:buNone/>
            </a:pPr>
            <a:r>
              <a:t/>
            </a:r>
            <a:endParaRPr sz="3300">
              <a:solidFill>
                <a:schemeClr val="dk1"/>
              </a:solidFill>
              <a:latin typeface="Calibri"/>
              <a:ea typeface="Calibri"/>
              <a:cs typeface="Calibri"/>
              <a:sym typeface="Calibri"/>
            </a:endParaRPr>
          </a:p>
        </p:txBody>
      </p:sp>
      <p:pic>
        <p:nvPicPr>
          <p:cNvPr id="90" name="Google Shape;90;p16"/>
          <p:cNvPicPr preferRelativeResize="0"/>
          <p:nvPr/>
        </p:nvPicPr>
        <p:blipFill rotWithShape="1">
          <a:blip r:embed="rId4">
            <a:alphaModFix/>
          </a:blip>
          <a:srcRect b="0" l="0" r="0" t="0"/>
          <a:stretch/>
        </p:blipFill>
        <p:spPr>
          <a:xfrm>
            <a:off x="-463700" y="234500"/>
            <a:ext cx="4435424" cy="779400"/>
          </a:xfrm>
          <a:prstGeom prst="rect">
            <a:avLst/>
          </a:prstGeom>
          <a:noFill/>
          <a:ln>
            <a:noFill/>
          </a:ln>
        </p:spPr>
      </p:pic>
      <p:sp>
        <p:nvSpPr>
          <p:cNvPr id="91" name="Google Shape;91;p16"/>
          <p:cNvSpPr txBox="1"/>
          <p:nvPr/>
        </p:nvSpPr>
        <p:spPr>
          <a:xfrm>
            <a:off x="246775" y="334100"/>
            <a:ext cx="33918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What is an invention?</a:t>
            </a:r>
            <a:endParaRPr b="1" i="0" sz="2800" u="none" cap="none" strike="noStrike">
              <a:solidFill>
                <a:srgbClr val="000000"/>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pic>
        <p:nvPicPr>
          <p:cNvPr id="97" name="Google Shape;97;p17"/>
          <p:cNvPicPr preferRelativeResize="0"/>
          <p:nvPr/>
        </p:nvPicPr>
        <p:blipFill rotWithShape="1">
          <a:blip r:embed="rId3">
            <a:alphaModFix/>
          </a:blip>
          <a:srcRect b="0" l="0" r="0" t="0"/>
          <a:stretch/>
        </p:blipFill>
        <p:spPr>
          <a:xfrm>
            <a:off x="1873313" y="1809975"/>
            <a:ext cx="5611838" cy="2774063"/>
          </a:xfrm>
          <a:prstGeom prst="rect">
            <a:avLst/>
          </a:prstGeom>
          <a:noFill/>
          <a:ln>
            <a:noFill/>
          </a:ln>
        </p:spPr>
      </p:pic>
      <p:pic>
        <p:nvPicPr>
          <p:cNvPr id="98" name="Google Shape;98;p17"/>
          <p:cNvPicPr preferRelativeResize="0"/>
          <p:nvPr/>
        </p:nvPicPr>
        <p:blipFill rotWithShape="1">
          <a:blip r:embed="rId4">
            <a:alphaModFix/>
          </a:blip>
          <a:srcRect b="0" l="0" r="0" t="0"/>
          <a:stretch/>
        </p:blipFill>
        <p:spPr>
          <a:xfrm>
            <a:off x="-906806" y="276347"/>
            <a:ext cx="5655955" cy="984919"/>
          </a:xfrm>
          <a:prstGeom prst="rect">
            <a:avLst/>
          </a:prstGeom>
          <a:noFill/>
          <a:ln>
            <a:noFill/>
          </a:ln>
        </p:spPr>
      </p:pic>
      <p:sp>
        <p:nvSpPr>
          <p:cNvPr id="99" name="Google Shape;99;p17"/>
          <p:cNvSpPr txBox="1"/>
          <p:nvPr/>
        </p:nvSpPr>
        <p:spPr>
          <a:xfrm rot="-59838">
            <a:off x="425359" y="515864"/>
            <a:ext cx="4257345"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Who needs inventions?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pic>
        <p:nvPicPr>
          <p:cNvPr id="104" name="Google Shape;104;p18"/>
          <p:cNvPicPr preferRelativeResize="0"/>
          <p:nvPr/>
        </p:nvPicPr>
        <p:blipFill>
          <a:blip r:embed="rId3">
            <a:alphaModFix/>
          </a:blip>
          <a:stretch>
            <a:fillRect/>
          </a:stretch>
        </p:blipFill>
        <p:spPr>
          <a:xfrm>
            <a:off x="246772" y="2106774"/>
            <a:ext cx="2132977" cy="2004873"/>
          </a:xfrm>
          <a:prstGeom prst="rect">
            <a:avLst/>
          </a:prstGeom>
          <a:noFill/>
          <a:ln>
            <a:noFill/>
          </a:ln>
        </p:spPr>
      </p:pic>
      <p:pic>
        <p:nvPicPr>
          <p:cNvPr id="105" name="Google Shape;105;p18"/>
          <p:cNvPicPr preferRelativeResize="0"/>
          <p:nvPr/>
        </p:nvPicPr>
        <p:blipFill rotWithShape="1">
          <a:blip r:embed="rId4">
            <a:alphaModFix/>
          </a:blip>
          <a:srcRect b="0" l="15966" r="12436" t="0"/>
          <a:stretch/>
        </p:blipFill>
        <p:spPr>
          <a:xfrm>
            <a:off x="2421772" y="2056975"/>
            <a:ext cx="2034601" cy="1896870"/>
          </a:xfrm>
          <a:prstGeom prst="rect">
            <a:avLst/>
          </a:prstGeom>
          <a:noFill/>
          <a:ln>
            <a:noFill/>
          </a:ln>
        </p:spPr>
      </p:pic>
      <p:pic>
        <p:nvPicPr>
          <p:cNvPr id="106" name="Google Shape;106;p18"/>
          <p:cNvPicPr preferRelativeResize="0"/>
          <p:nvPr/>
        </p:nvPicPr>
        <p:blipFill rotWithShape="1">
          <a:blip r:embed="rId5">
            <a:alphaModFix/>
          </a:blip>
          <a:srcRect b="0" l="0" r="0" t="0"/>
          <a:stretch/>
        </p:blipFill>
        <p:spPr>
          <a:xfrm>
            <a:off x="-239850" y="234525"/>
            <a:ext cx="5339602" cy="779400"/>
          </a:xfrm>
          <a:prstGeom prst="rect">
            <a:avLst/>
          </a:prstGeom>
          <a:noFill/>
          <a:ln>
            <a:noFill/>
          </a:ln>
        </p:spPr>
      </p:pic>
      <p:sp>
        <p:nvSpPr>
          <p:cNvPr id="107" name="Google Shape;107;p18"/>
          <p:cNvSpPr txBox="1"/>
          <p:nvPr/>
        </p:nvSpPr>
        <p:spPr>
          <a:xfrm>
            <a:off x="246775" y="334100"/>
            <a:ext cx="47814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Where can inventing take you?</a:t>
            </a:r>
            <a:endParaRPr b="1" i="0" sz="2800" u="none" cap="none" strike="noStrike">
              <a:solidFill>
                <a:srgbClr val="000000"/>
              </a:solidFill>
              <a:latin typeface="Calibri"/>
              <a:ea typeface="Calibri"/>
              <a:cs typeface="Calibri"/>
              <a:sym typeface="Calibri"/>
            </a:endParaRPr>
          </a:p>
        </p:txBody>
      </p:sp>
      <p:sp>
        <p:nvSpPr>
          <p:cNvPr id="108" name="Google Shape;108;p18"/>
          <p:cNvSpPr txBox="1"/>
          <p:nvPr/>
        </p:nvSpPr>
        <p:spPr>
          <a:xfrm>
            <a:off x="246763" y="1233499"/>
            <a:ext cx="21330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Calibri"/>
                <a:ea typeface="Calibri"/>
                <a:cs typeface="Calibri"/>
                <a:sym typeface="Calibri"/>
              </a:rPr>
              <a:t>Arthur  invented the Super Grow 11000. </a:t>
            </a:r>
            <a:endParaRPr sz="1200">
              <a:latin typeface="Calibri"/>
              <a:ea typeface="Calibri"/>
              <a:cs typeface="Calibri"/>
              <a:sym typeface="Calibri"/>
            </a:endParaRPr>
          </a:p>
        </p:txBody>
      </p:sp>
      <p:sp>
        <p:nvSpPr>
          <p:cNvPr id="109" name="Google Shape;109;p18"/>
          <p:cNvSpPr txBox="1"/>
          <p:nvPr/>
        </p:nvSpPr>
        <p:spPr>
          <a:xfrm>
            <a:off x="2375375" y="1166000"/>
            <a:ext cx="22683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Calibri"/>
                <a:ea typeface="Calibri"/>
                <a:cs typeface="Calibri"/>
                <a:sym typeface="Calibri"/>
              </a:rPr>
              <a:t>His invention was made into a real object and shown in the Great Exhibition of the North.</a:t>
            </a:r>
            <a:endParaRPr sz="1200">
              <a:latin typeface="Calibri"/>
              <a:ea typeface="Calibri"/>
              <a:cs typeface="Calibri"/>
              <a:sym typeface="Calibri"/>
            </a:endParaRPr>
          </a:p>
        </p:txBody>
      </p:sp>
      <p:sp>
        <p:nvSpPr>
          <p:cNvPr id="110" name="Google Shape;110;p18"/>
          <p:cNvSpPr txBox="1"/>
          <p:nvPr/>
        </p:nvSpPr>
        <p:spPr>
          <a:xfrm>
            <a:off x="4456375" y="4539725"/>
            <a:ext cx="4839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latin typeface="Calibri"/>
                <a:ea typeface="Calibri"/>
                <a:cs typeface="Calibri"/>
                <a:sym typeface="Calibri"/>
              </a:rPr>
              <a:t>There are no limits to where invention can take you! </a:t>
            </a:r>
            <a:endParaRPr b="1" sz="1600">
              <a:latin typeface="Calibri"/>
              <a:ea typeface="Calibri"/>
              <a:cs typeface="Calibri"/>
              <a:sym typeface="Calibri"/>
            </a:endParaRPr>
          </a:p>
        </p:txBody>
      </p:sp>
      <p:pic>
        <p:nvPicPr>
          <p:cNvPr id="111" name="Google Shape;111;p18"/>
          <p:cNvPicPr preferRelativeResize="0"/>
          <p:nvPr/>
        </p:nvPicPr>
        <p:blipFill rotWithShape="1">
          <a:blip r:embed="rId6">
            <a:alphaModFix/>
          </a:blip>
          <a:srcRect b="9861" l="0" r="0" t="0"/>
          <a:stretch/>
        </p:blipFill>
        <p:spPr>
          <a:xfrm>
            <a:off x="4572000" y="2056974"/>
            <a:ext cx="2034599" cy="1896873"/>
          </a:xfrm>
          <a:prstGeom prst="rect">
            <a:avLst/>
          </a:prstGeom>
          <a:noFill/>
          <a:ln>
            <a:noFill/>
          </a:ln>
        </p:spPr>
      </p:pic>
      <p:pic>
        <p:nvPicPr>
          <p:cNvPr id="112" name="Google Shape;112;p18"/>
          <p:cNvPicPr preferRelativeResize="0"/>
          <p:nvPr/>
        </p:nvPicPr>
        <p:blipFill>
          <a:blip r:embed="rId7">
            <a:alphaModFix/>
          </a:blip>
          <a:stretch>
            <a:fillRect/>
          </a:stretch>
        </p:blipFill>
        <p:spPr>
          <a:xfrm>
            <a:off x="6722225" y="2056974"/>
            <a:ext cx="2268312" cy="1896876"/>
          </a:xfrm>
          <a:prstGeom prst="rect">
            <a:avLst/>
          </a:prstGeom>
          <a:noFill/>
          <a:ln>
            <a:noFill/>
          </a:ln>
        </p:spPr>
      </p:pic>
      <p:sp>
        <p:nvSpPr>
          <p:cNvPr id="113" name="Google Shape;113;p18"/>
          <p:cNvSpPr txBox="1"/>
          <p:nvPr/>
        </p:nvSpPr>
        <p:spPr>
          <a:xfrm>
            <a:off x="4642500" y="1168978"/>
            <a:ext cx="18936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Calibri"/>
                <a:ea typeface="Calibri"/>
                <a:cs typeface="Calibri"/>
                <a:sym typeface="Calibri"/>
              </a:rPr>
              <a:t>Arthur was invited to talk on the radio about his idea.</a:t>
            </a:r>
            <a:endParaRPr sz="1200">
              <a:latin typeface="Calibri"/>
              <a:ea typeface="Calibri"/>
              <a:cs typeface="Calibri"/>
              <a:sym typeface="Calibri"/>
            </a:endParaRPr>
          </a:p>
        </p:txBody>
      </p:sp>
      <p:sp>
        <p:nvSpPr>
          <p:cNvPr id="114" name="Google Shape;114;p18"/>
          <p:cNvSpPr txBox="1"/>
          <p:nvPr/>
        </p:nvSpPr>
        <p:spPr>
          <a:xfrm>
            <a:off x="6676575" y="1168975"/>
            <a:ext cx="22683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Calibri"/>
                <a:ea typeface="Calibri"/>
                <a:cs typeface="Calibri"/>
                <a:sym typeface="Calibri"/>
              </a:rPr>
              <a:t>And after that he was invited onto his favourite tv show!</a:t>
            </a:r>
            <a:endParaRPr sz="1200">
              <a:latin typeface="Calibri"/>
              <a:ea typeface="Calibri"/>
              <a:cs typeface="Calibri"/>
              <a:sym typeface="Calibri"/>
            </a:endParaRPr>
          </a:p>
        </p:txBody>
      </p:sp>
      <p:pic>
        <p:nvPicPr>
          <p:cNvPr id="115" name="Google Shape;115;p18"/>
          <p:cNvPicPr preferRelativeResize="0"/>
          <p:nvPr/>
        </p:nvPicPr>
        <p:blipFill>
          <a:blip r:embed="rId8">
            <a:alphaModFix/>
          </a:blip>
          <a:stretch>
            <a:fillRect/>
          </a:stretch>
        </p:blipFill>
        <p:spPr>
          <a:xfrm>
            <a:off x="3456250" y="3873925"/>
            <a:ext cx="1000124" cy="1096900"/>
          </a:xfrm>
          <a:prstGeom prst="rect">
            <a:avLst/>
          </a:prstGeom>
          <a:noFill/>
          <a:ln>
            <a:noFill/>
          </a:ln>
        </p:spPr>
      </p:pic>
      <p:pic>
        <p:nvPicPr>
          <p:cNvPr id="116" name="Google Shape;116;p18"/>
          <p:cNvPicPr preferRelativeResize="0"/>
          <p:nvPr/>
        </p:nvPicPr>
        <p:blipFill>
          <a:blip r:embed="rId9">
            <a:alphaModFix/>
          </a:blip>
          <a:stretch>
            <a:fillRect/>
          </a:stretch>
        </p:blipFill>
        <p:spPr>
          <a:xfrm>
            <a:off x="2133374" y="2512225"/>
            <a:ext cx="535824" cy="341637"/>
          </a:xfrm>
          <a:prstGeom prst="rect">
            <a:avLst/>
          </a:prstGeom>
          <a:noFill/>
          <a:ln>
            <a:noFill/>
          </a:ln>
        </p:spPr>
      </p:pic>
      <p:pic>
        <p:nvPicPr>
          <p:cNvPr id="117" name="Google Shape;117;p18"/>
          <p:cNvPicPr preferRelativeResize="0"/>
          <p:nvPr/>
        </p:nvPicPr>
        <p:blipFill>
          <a:blip r:embed="rId9">
            <a:alphaModFix/>
          </a:blip>
          <a:stretch>
            <a:fillRect/>
          </a:stretch>
        </p:blipFill>
        <p:spPr>
          <a:xfrm>
            <a:off x="4237148" y="2528275"/>
            <a:ext cx="535824" cy="341637"/>
          </a:xfrm>
          <a:prstGeom prst="rect">
            <a:avLst/>
          </a:prstGeom>
          <a:noFill/>
          <a:ln>
            <a:noFill/>
          </a:ln>
        </p:spPr>
      </p:pic>
      <p:pic>
        <p:nvPicPr>
          <p:cNvPr id="118" name="Google Shape;118;p18"/>
          <p:cNvPicPr preferRelativeResize="0"/>
          <p:nvPr/>
        </p:nvPicPr>
        <p:blipFill>
          <a:blip r:embed="rId9">
            <a:alphaModFix/>
          </a:blip>
          <a:stretch>
            <a:fillRect/>
          </a:stretch>
        </p:blipFill>
        <p:spPr>
          <a:xfrm>
            <a:off x="6445375" y="2528275"/>
            <a:ext cx="535824" cy="34164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pic>
        <p:nvPicPr>
          <p:cNvPr id="123" name="Google Shape;123;p19"/>
          <p:cNvPicPr preferRelativeResize="0"/>
          <p:nvPr/>
        </p:nvPicPr>
        <p:blipFill rotWithShape="1">
          <a:blip r:embed="rId3">
            <a:alphaModFix/>
          </a:blip>
          <a:srcRect b="0" l="0" r="0" t="0"/>
          <a:stretch/>
        </p:blipFill>
        <p:spPr>
          <a:xfrm>
            <a:off x="-239850" y="234525"/>
            <a:ext cx="5801525" cy="779400"/>
          </a:xfrm>
          <a:prstGeom prst="rect">
            <a:avLst/>
          </a:prstGeom>
          <a:noFill/>
          <a:ln>
            <a:noFill/>
          </a:ln>
        </p:spPr>
      </p:pic>
      <p:sp>
        <p:nvSpPr>
          <p:cNvPr id="124" name="Google Shape;124;p19"/>
          <p:cNvSpPr txBox="1"/>
          <p:nvPr/>
        </p:nvSpPr>
        <p:spPr>
          <a:xfrm>
            <a:off x="246775" y="334100"/>
            <a:ext cx="52173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Can inventing make a difference?</a:t>
            </a:r>
            <a:endParaRPr b="1" i="0" sz="2800" u="none" cap="none" strike="noStrike">
              <a:solidFill>
                <a:srgbClr val="000000"/>
              </a:solidFill>
              <a:latin typeface="Calibri"/>
              <a:ea typeface="Calibri"/>
              <a:cs typeface="Calibri"/>
              <a:sym typeface="Calibri"/>
            </a:endParaRPr>
          </a:p>
        </p:txBody>
      </p:sp>
      <p:sp>
        <p:nvSpPr>
          <p:cNvPr id="125" name="Google Shape;125;p19"/>
          <p:cNvSpPr txBox="1"/>
          <p:nvPr/>
        </p:nvSpPr>
        <p:spPr>
          <a:xfrm>
            <a:off x="376350" y="1282675"/>
            <a:ext cx="3257400" cy="172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dk1"/>
                </a:solidFill>
              </a:rPr>
              <a:t>Yes it can! </a:t>
            </a:r>
            <a:endParaRPr b="1" sz="2000">
              <a:solidFill>
                <a:schemeClr val="dk1"/>
              </a:solidFill>
            </a:endParaRPr>
          </a:p>
          <a:p>
            <a:pPr indent="0" lvl="0" marL="0" rtl="0" algn="l">
              <a:spcBef>
                <a:spcPts val="0"/>
              </a:spcBef>
              <a:spcAft>
                <a:spcPts val="0"/>
              </a:spcAft>
              <a:buNone/>
            </a:pPr>
            <a:r>
              <a:t/>
            </a:r>
            <a:endParaRPr sz="1700">
              <a:solidFill>
                <a:schemeClr val="dk1"/>
              </a:solidFill>
            </a:endParaRPr>
          </a:p>
          <a:p>
            <a:pPr indent="0" lvl="0" marL="0" rtl="0" algn="l">
              <a:spcBef>
                <a:spcPts val="0"/>
              </a:spcBef>
              <a:spcAft>
                <a:spcPts val="0"/>
              </a:spcAft>
              <a:buNone/>
            </a:pPr>
            <a:r>
              <a:rPr lang="en" sz="1700">
                <a:solidFill>
                  <a:schemeClr val="dk1"/>
                </a:solidFill>
              </a:rPr>
              <a:t>In 2020 Dominic was invited to speak at the </a:t>
            </a:r>
            <a:r>
              <a:rPr b="1" lang="en" sz="1700">
                <a:solidFill>
                  <a:schemeClr val="dk1"/>
                </a:solidFill>
              </a:rPr>
              <a:t>United Nations </a:t>
            </a:r>
            <a:r>
              <a:rPr lang="en" sz="1700">
                <a:solidFill>
                  <a:schemeClr val="dk1"/>
                </a:solidFill>
              </a:rPr>
              <a:t>and share some amazing invention ideas from our Climate Champions challenge </a:t>
            </a:r>
            <a:r>
              <a:rPr b="1" lang="en" sz="1700">
                <a:solidFill>
                  <a:schemeClr val="dk1"/>
                </a:solidFill>
              </a:rPr>
              <a:t>in front of some of the worlds biggest decision makers!</a:t>
            </a:r>
            <a:endParaRPr b="1" sz="1700">
              <a:solidFill>
                <a:schemeClr val="dk1"/>
              </a:solidFill>
            </a:endParaRPr>
          </a:p>
          <a:p>
            <a:pPr indent="0" lvl="0" marL="0" rtl="0" algn="l">
              <a:spcBef>
                <a:spcPts val="0"/>
              </a:spcBef>
              <a:spcAft>
                <a:spcPts val="0"/>
              </a:spcAft>
              <a:buNone/>
            </a:pPr>
            <a:r>
              <a:t/>
            </a:r>
            <a:endParaRPr sz="1700">
              <a:solidFill>
                <a:schemeClr val="dk1"/>
              </a:solidFill>
            </a:endParaRPr>
          </a:p>
          <a:p>
            <a:pPr indent="0" lvl="0" marL="0" rtl="0" algn="l">
              <a:spcBef>
                <a:spcPts val="0"/>
              </a:spcBef>
              <a:spcAft>
                <a:spcPts val="0"/>
              </a:spcAft>
              <a:buNone/>
            </a:pPr>
            <a:r>
              <a:t/>
            </a:r>
            <a:endParaRPr sz="1700">
              <a:solidFill>
                <a:schemeClr val="dk1"/>
              </a:solidFill>
            </a:endParaRPr>
          </a:p>
          <a:p>
            <a:pPr indent="457200" lvl="0" marL="457200" rtl="0" algn="r">
              <a:spcBef>
                <a:spcPts val="0"/>
              </a:spcBef>
              <a:spcAft>
                <a:spcPts val="0"/>
              </a:spcAft>
              <a:buNone/>
            </a:pPr>
            <a:r>
              <a:rPr lang="en" sz="1500">
                <a:solidFill>
                  <a:schemeClr val="dk1"/>
                </a:solidFill>
              </a:rPr>
              <a:t>Including the amazing Cow Butt Balloon invention! </a:t>
            </a:r>
            <a:endParaRPr sz="1500">
              <a:solidFill>
                <a:schemeClr val="dk1"/>
              </a:solidFill>
            </a:endParaRPr>
          </a:p>
        </p:txBody>
      </p:sp>
      <p:pic>
        <p:nvPicPr>
          <p:cNvPr id="126" name="Google Shape;126;p19"/>
          <p:cNvPicPr preferRelativeResize="0"/>
          <p:nvPr/>
        </p:nvPicPr>
        <p:blipFill rotWithShape="1">
          <a:blip r:embed="rId4">
            <a:alphaModFix/>
          </a:blip>
          <a:srcRect b="4009" l="25223" r="19882" t="27450"/>
          <a:stretch/>
        </p:blipFill>
        <p:spPr>
          <a:xfrm>
            <a:off x="4797068" y="1124424"/>
            <a:ext cx="3829801" cy="3014268"/>
          </a:xfrm>
          <a:prstGeom prst="rect">
            <a:avLst/>
          </a:prstGeom>
          <a:noFill/>
          <a:ln>
            <a:noFill/>
          </a:ln>
        </p:spPr>
      </p:pic>
      <p:pic>
        <p:nvPicPr>
          <p:cNvPr id="127" name="Google Shape;127;p19"/>
          <p:cNvPicPr preferRelativeResize="0"/>
          <p:nvPr/>
        </p:nvPicPr>
        <p:blipFill>
          <a:blip r:embed="rId5">
            <a:alphaModFix/>
          </a:blip>
          <a:stretch>
            <a:fillRect/>
          </a:stretch>
        </p:blipFill>
        <p:spPr>
          <a:xfrm>
            <a:off x="4661453" y="1013925"/>
            <a:ext cx="4095897" cy="3190453"/>
          </a:xfrm>
          <a:prstGeom prst="rect">
            <a:avLst/>
          </a:prstGeom>
          <a:noFill/>
          <a:ln>
            <a:noFill/>
          </a:ln>
        </p:spPr>
      </p:pic>
      <p:pic>
        <p:nvPicPr>
          <p:cNvPr id="128" name="Google Shape;128;p19"/>
          <p:cNvPicPr preferRelativeResize="0"/>
          <p:nvPr/>
        </p:nvPicPr>
        <p:blipFill rotWithShape="1">
          <a:blip r:embed="rId6">
            <a:alphaModFix/>
          </a:blip>
          <a:srcRect b="0" l="17140" r="18226" t="35815"/>
          <a:stretch/>
        </p:blipFill>
        <p:spPr>
          <a:xfrm>
            <a:off x="4056124" y="3394508"/>
            <a:ext cx="1802796" cy="1353456"/>
          </a:xfrm>
          <a:prstGeom prst="rect">
            <a:avLst/>
          </a:prstGeom>
          <a:noFill/>
          <a:ln>
            <a:noFill/>
          </a:ln>
        </p:spPr>
      </p:pic>
      <p:pic>
        <p:nvPicPr>
          <p:cNvPr id="129" name="Google Shape;129;p19"/>
          <p:cNvPicPr preferRelativeResize="0"/>
          <p:nvPr/>
        </p:nvPicPr>
        <p:blipFill>
          <a:blip r:embed="rId5">
            <a:alphaModFix/>
          </a:blip>
          <a:stretch>
            <a:fillRect/>
          </a:stretch>
        </p:blipFill>
        <p:spPr>
          <a:xfrm>
            <a:off x="3995975" y="3394500"/>
            <a:ext cx="1923700" cy="1417352"/>
          </a:xfrm>
          <a:prstGeom prst="rect">
            <a:avLst/>
          </a:prstGeom>
          <a:noFill/>
          <a:ln>
            <a:noFill/>
          </a:ln>
        </p:spPr>
      </p:pic>
      <p:pic>
        <p:nvPicPr>
          <p:cNvPr id="130" name="Google Shape;130;p19" title="Yellow 3D Arrow 5.png"/>
          <p:cNvPicPr preferRelativeResize="0"/>
          <p:nvPr/>
        </p:nvPicPr>
        <p:blipFill>
          <a:blip r:embed="rId7">
            <a:alphaModFix/>
          </a:blip>
          <a:stretch>
            <a:fillRect/>
          </a:stretch>
        </p:blipFill>
        <p:spPr>
          <a:xfrm>
            <a:off x="3464075" y="3709575"/>
            <a:ext cx="990235" cy="5802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pic>
        <p:nvPicPr>
          <p:cNvPr id="135" name="Google Shape;135;p20"/>
          <p:cNvPicPr preferRelativeResize="0"/>
          <p:nvPr/>
        </p:nvPicPr>
        <p:blipFill>
          <a:blip r:embed="rId3">
            <a:alphaModFix/>
          </a:blip>
          <a:stretch>
            <a:fillRect/>
          </a:stretch>
        </p:blipFill>
        <p:spPr>
          <a:xfrm>
            <a:off x="3515032" y="415875"/>
            <a:ext cx="3318845" cy="2171500"/>
          </a:xfrm>
          <a:prstGeom prst="rect">
            <a:avLst/>
          </a:prstGeom>
          <a:noFill/>
          <a:ln>
            <a:noFill/>
          </a:ln>
        </p:spPr>
      </p:pic>
      <p:pic>
        <p:nvPicPr>
          <p:cNvPr id="136" name="Google Shape;136;p20"/>
          <p:cNvPicPr preferRelativeResize="0"/>
          <p:nvPr/>
        </p:nvPicPr>
        <p:blipFill rotWithShape="1">
          <a:blip r:embed="rId4">
            <a:alphaModFix/>
          </a:blip>
          <a:srcRect b="0" l="0" r="0" t="0"/>
          <a:stretch/>
        </p:blipFill>
        <p:spPr>
          <a:xfrm>
            <a:off x="-463850" y="252650"/>
            <a:ext cx="3978876" cy="779400"/>
          </a:xfrm>
          <a:prstGeom prst="rect">
            <a:avLst/>
          </a:prstGeom>
          <a:noFill/>
          <a:ln>
            <a:noFill/>
          </a:ln>
        </p:spPr>
      </p:pic>
      <p:sp>
        <p:nvSpPr>
          <p:cNvPr id="137" name="Google Shape;137;p20"/>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rgbClr val="000000"/>
              </a:solidFill>
              <a:latin typeface="Calibri"/>
              <a:ea typeface="Calibri"/>
              <a:cs typeface="Calibri"/>
              <a:sym typeface="Calibri"/>
            </a:endParaRPr>
          </a:p>
        </p:txBody>
      </p:sp>
      <p:sp>
        <p:nvSpPr>
          <p:cNvPr id="138" name="Google Shape;138;p20"/>
          <p:cNvSpPr txBox="1"/>
          <p:nvPr/>
        </p:nvSpPr>
        <p:spPr>
          <a:xfrm>
            <a:off x="246775" y="334100"/>
            <a:ext cx="40293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Bonkers is brilliant</a:t>
            </a:r>
            <a:endParaRPr b="1" i="0" sz="2800" u="none" cap="none" strike="noStrike">
              <a:solidFill>
                <a:srgbClr val="000000"/>
              </a:solidFill>
              <a:latin typeface="Calibri"/>
              <a:ea typeface="Calibri"/>
              <a:cs typeface="Calibri"/>
              <a:sym typeface="Calibri"/>
            </a:endParaRPr>
          </a:p>
        </p:txBody>
      </p:sp>
      <p:pic>
        <p:nvPicPr>
          <p:cNvPr id="139" name="Google Shape;139;p20"/>
          <p:cNvPicPr preferRelativeResize="0"/>
          <p:nvPr/>
        </p:nvPicPr>
        <p:blipFill>
          <a:blip r:embed="rId5">
            <a:alphaModFix/>
          </a:blip>
          <a:stretch>
            <a:fillRect/>
          </a:stretch>
        </p:blipFill>
        <p:spPr>
          <a:xfrm>
            <a:off x="6637301" y="252650"/>
            <a:ext cx="2173026" cy="1925399"/>
          </a:xfrm>
          <a:prstGeom prst="rect">
            <a:avLst/>
          </a:prstGeom>
          <a:noFill/>
          <a:ln>
            <a:noFill/>
          </a:ln>
        </p:spPr>
      </p:pic>
      <p:pic>
        <p:nvPicPr>
          <p:cNvPr id="140" name="Google Shape;140;p20"/>
          <p:cNvPicPr preferRelativeResize="0"/>
          <p:nvPr/>
        </p:nvPicPr>
        <p:blipFill>
          <a:blip r:embed="rId6">
            <a:alphaModFix/>
          </a:blip>
          <a:stretch>
            <a:fillRect/>
          </a:stretch>
        </p:blipFill>
        <p:spPr>
          <a:xfrm>
            <a:off x="3716613" y="2587375"/>
            <a:ext cx="2669162" cy="2332704"/>
          </a:xfrm>
          <a:prstGeom prst="rect">
            <a:avLst/>
          </a:prstGeom>
          <a:noFill/>
          <a:ln>
            <a:noFill/>
          </a:ln>
        </p:spPr>
      </p:pic>
      <p:pic>
        <p:nvPicPr>
          <p:cNvPr id="141" name="Google Shape;141;p20"/>
          <p:cNvPicPr preferRelativeResize="0"/>
          <p:nvPr/>
        </p:nvPicPr>
        <p:blipFill>
          <a:blip r:embed="rId7">
            <a:alphaModFix/>
          </a:blip>
          <a:stretch>
            <a:fillRect/>
          </a:stretch>
        </p:blipFill>
        <p:spPr>
          <a:xfrm>
            <a:off x="6637302" y="2353326"/>
            <a:ext cx="2066601" cy="2266952"/>
          </a:xfrm>
          <a:prstGeom prst="rect">
            <a:avLst/>
          </a:prstGeom>
          <a:noFill/>
          <a:ln>
            <a:noFill/>
          </a:ln>
        </p:spPr>
      </p:pic>
      <p:pic>
        <p:nvPicPr>
          <p:cNvPr id="142" name="Google Shape;142;p20"/>
          <p:cNvPicPr preferRelativeResize="0"/>
          <p:nvPr/>
        </p:nvPicPr>
        <p:blipFill>
          <a:blip r:embed="rId8">
            <a:alphaModFix/>
          </a:blip>
          <a:stretch>
            <a:fillRect/>
          </a:stretch>
        </p:blipFill>
        <p:spPr>
          <a:xfrm>
            <a:off x="246775" y="1839114"/>
            <a:ext cx="3268250" cy="288046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pic>
        <p:nvPicPr>
          <p:cNvPr id="147" name="Google Shape;147;p21"/>
          <p:cNvPicPr preferRelativeResize="0"/>
          <p:nvPr/>
        </p:nvPicPr>
        <p:blipFill rotWithShape="1">
          <a:blip r:embed="rId3">
            <a:alphaModFix/>
          </a:blip>
          <a:srcRect b="0" l="0" r="0" t="0"/>
          <a:stretch/>
        </p:blipFill>
        <p:spPr>
          <a:xfrm>
            <a:off x="-371025" y="251975"/>
            <a:ext cx="4160424" cy="943550"/>
          </a:xfrm>
          <a:prstGeom prst="rect">
            <a:avLst/>
          </a:prstGeom>
          <a:noFill/>
          <a:ln>
            <a:noFill/>
          </a:ln>
        </p:spPr>
      </p:pic>
      <p:sp>
        <p:nvSpPr>
          <p:cNvPr id="148" name="Google Shape;148;p21"/>
          <p:cNvSpPr txBox="1"/>
          <p:nvPr/>
        </p:nvSpPr>
        <p:spPr>
          <a:xfrm rot="-59925">
            <a:off x="346811" y="483209"/>
            <a:ext cx="3476628"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800">
                <a:solidFill>
                  <a:schemeClr val="dk1"/>
                </a:solidFill>
                <a:latin typeface="Calibri"/>
                <a:ea typeface="Calibri"/>
                <a:cs typeface="Calibri"/>
                <a:sym typeface="Calibri"/>
              </a:rPr>
              <a:t>What are the SDG’s?</a:t>
            </a:r>
            <a:endParaRPr b="1" sz="2800">
              <a:latin typeface="Calibri"/>
              <a:ea typeface="Calibri"/>
              <a:cs typeface="Calibri"/>
              <a:sym typeface="Calibri"/>
            </a:endParaRPr>
          </a:p>
        </p:txBody>
      </p:sp>
      <p:pic>
        <p:nvPicPr>
          <p:cNvPr id="149" name="Google Shape;149;p21"/>
          <p:cNvPicPr preferRelativeResize="0"/>
          <p:nvPr/>
        </p:nvPicPr>
        <p:blipFill rotWithShape="1">
          <a:blip r:embed="rId4">
            <a:alphaModFix/>
          </a:blip>
          <a:srcRect b="0" l="11168" r="12127" t="0"/>
          <a:stretch/>
        </p:blipFill>
        <p:spPr>
          <a:xfrm>
            <a:off x="4337242" y="915839"/>
            <a:ext cx="3928470" cy="3404362"/>
          </a:xfrm>
          <a:prstGeom prst="rect">
            <a:avLst/>
          </a:prstGeom>
          <a:noFill/>
          <a:ln>
            <a:noFill/>
          </a:ln>
        </p:spPr>
      </p:pic>
      <p:pic>
        <p:nvPicPr>
          <p:cNvPr id="150" name="Google Shape;150;p21"/>
          <p:cNvPicPr preferRelativeResize="0"/>
          <p:nvPr/>
        </p:nvPicPr>
        <p:blipFill>
          <a:blip r:embed="rId5">
            <a:alphaModFix/>
          </a:blip>
          <a:stretch>
            <a:fillRect/>
          </a:stretch>
        </p:blipFill>
        <p:spPr>
          <a:xfrm>
            <a:off x="4185375" y="707850"/>
            <a:ext cx="4260123" cy="3925051"/>
          </a:xfrm>
          <a:prstGeom prst="rect">
            <a:avLst/>
          </a:prstGeom>
          <a:noFill/>
          <a:ln>
            <a:noFill/>
          </a:ln>
        </p:spPr>
      </p:pic>
      <p:sp>
        <p:nvSpPr>
          <p:cNvPr id="151" name="Google Shape;151;p21"/>
          <p:cNvSpPr txBox="1"/>
          <p:nvPr/>
        </p:nvSpPr>
        <p:spPr>
          <a:xfrm>
            <a:off x="408725" y="1513400"/>
            <a:ext cx="3660000" cy="2806800"/>
          </a:xfrm>
          <a:prstGeom prst="rect">
            <a:avLst/>
          </a:prstGeom>
          <a:noFill/>
          <a:ln>
            <a:noFill/>
          </a:ln>
        </p:spPr>
        <p:txBody>
          <a:bodyPr anchorCtr="0" anchor="t" bIns="91425" lIns="91425" spcFirstLastPara="1" rIns="91425" wrap="square" tIns="91425">
            <a:noAutofit/>
          </a:bodyPr>
          <a:lstStyle/>
          <a:p>
            <a:pPr indent="0" lvl="0" marL="0" rtl="0" algn="l">
              <a:lnSpc>
                <a:spcPct val="157142"/>
              </a:lnSpc>
              <a:spcBef>
                <a:spcPts val="0"/>
              </a:spcBef>
              <a:spcAft>
                <a:spcPts val="0"/>
              </a:spcAft>
              <a:buClr>
                <a:schemeClr val="dk1"/>
              </a:buClr>
              <a:buSzPts val="1100"/>
              <a:buFont typeface="Arial"/>
              <a:buNone/>
            </a:pPr>
            <a:r>
              <a:rPr lang="en" sz="2000">
                <a:solidFill>
                  <a:schemeClr val="dk1"/>
                </a:solidFill>
                <a:highlight>
                  <a:srgbClr val="FFFFFF"/>
                </a:highlight>
                <a:latin typeface="Calibri"/>
                <a:ea typeface="Calibri"/>
                <a:cs typeface="Calibri"/>
                <a:sym typeface="Calibri"/>
              </a:rPr>
              <a:t>The SDG’s are guidelines for countries around the world, working to </a:t>
            </a:r>
            <a:r>
              <a:rPr b="1" lang="en" sz="2000">
                <a:solidFill>
                  <a:schemeClr val="dk1"/>
                </a:solidFill>
                <a:highlight>
                  <a:srgbClr val="FFFFFF"/>
                </a:highlight>
                <a:latin typeface="Calibri"/>
                <a:ea typeface="Calibri"/>
                <a:cs typeface="Calibri"/>
                <a:sym typeface="Calibri"/>
              </a:rPr>
              <a:t>reduce poverty</a:t>
            </a:r>
            <a:r>
              <a:rPr lang="en" sz="2000">
                <a:solidFill>
                  <a:schemeClr val="dk1"/>
                </a:solidFill>
                <a:highlight>
                  <a:srgbClr val="FFFFFF"/>
                </a:highlight>
                <a:latin typeface="Calibri"/>
                <a:ea typeface="Calibri"/>
                <a:cs typeface="Calibri"/>
                <a:sym typeface="Calibri"/>
              </a:rPr>
              <a:t>, improve </a:t>
            </a:r>
            <a:r>
              <a:rPr b="1" lang="en" sz="2000">
                <a:solidFill>
                  <a:schemeClr val="dk1"/>
                </a:solidFill>
                <a:highlight>
                  <a:srgbClr val="FFFFFF"/>
                </a:highlight>
                <a:latin typeface="Calibri"/>
                <a:ea typeface="Calibri"/>
                <a:cs typeface="Calibri"/>
                <a:sym typeface="Calibri"/>
              </a:rPr>
              <a:t>health </a:t>
            </a:r>
            <a:r>
              <a:rPr lang="en" sz="2000">
                <a:solidFill>
                  <a:schemeClr val="dk1"/>
                </a:solidFill>
                <a:highlight>
                  <a:srgbClr val="FFFFFF"/>
                </a:highlight>
                <a:latin typeface="Calibri"/>
                <a:ea typeface="Calibri"/>
                <a:cs typeface="Calibri"/>
                <a:sym typeface="Calibri"/>
              </a:rPr>
              <a:t>and</a:t>
            </a:r>
            <a:r>
              <a:rPr b="1" lang="en" sz="2000">
                <a:solidFill>
                  <a:schemeClr val="dk1"/>
                </a:solidFill>
                <a:highlight>
                  <a:srgbClr val="FFFFFF"/>
                </a:highlight>
                <a:latin typeface="Calibri"/>
                <a:ea typeface="Calibri"/>
                <a:cs typeface="Calibri"/>
                <a:sym typeface="Calibri"/>
              </a:rPr>
              <a:t> education</a:t>
            </a:r>
            <a:r>
              <a:rPr lang="en" sz="2000">
                <a:solidFill>
                  <a:schemeClr val="dk1"/>
                </a:solidFill>
                <a:highlight>
                  <a:srgbClr val="FFFFFF"/>
                </a:highlight>
                <a:latin typeface="Calibri"/>
                <a:ea typeface="Calibri"/>
                <a:cs typeface="Calibri"/>
                <a:sym typeface="Calibri"/>
              </a:rPr>
              <a:t>, tackle </a:t>
            </a:r>
            <a:r>
              <a:rPr b="1" lang="en" sz="2000">
                <a:solidFill>
                  <a:schemeClr val="dk1"/>
                </a:solidFill>
                <a:highlight>
                  <a:srgbClr val="FFFFFF"/>
                </a:highlight>
                <a:latin typeface="Calibri"/>
                <a:ea typeface="Calibri"/>
                <a:cs typeface="Calibri"/>
                <a:sym typeface="Calibri"/>
              </a:rPr>
              <a:t>climate change</a:t>
            </a:r>
            <a:r>
              <a:rPr lang="en" sz="2000">
                <a:solidFill>
                  <a:schemeClr val="dk1"/>
                </a:solidFill>
                <a:highlight>
                  <a:srgbClr val="FFFFFF"/>
                </a:highlight>
                <a:latin typeface="Calibri"/>
                <a:ea typeface="Calibri"/>
                <a:cs typeface="Calibri"/>
                <a:sym typeface="Calibri"/>
              </a:rPr>
              <a:t> and </a:t>
            </a:r>
            <a:r>
              <a:rPr b="1" lang="en" sz="2000">
                <a:solidFill>
                  <a:schemeClr val="dk1"/>
                </a:solidFill>
                <a:highlight>
                  <a:srgbClr val="FFFFFF"/>
                </a:highlight>
                <a:latin typeface="Calibri"/>
                <a:ea typeface="Calibri"/>
                <a:cs typeface="Calibri"/>
                <a:sym typeface="Calibri"/>
              </a:rPr>
              <a:t>protect wildlife</a:t>
            </a:r>
            <a:r>
              <a:rPr lang="en" sz="2000">
                <a:solidFill>
                  <a:schemeClr val="dk1"/>
                </a:solidFill>
                <a:highlight>
                  <a:srgbClr val="FFFFFF"/>
                </a:highlight>
                <a:latin typeface="Calibri"/>
                <a:ea typeface="Calibri"/>
                <a:cs typeface="Calibri"/>
                <a:sym typeface="Calibri"/>
              </a:rPr>
              <a:t> </a:t>
            </a:r>
            <a:r>
              <a:rPr b="1" lang="en" sz="2000" u="sng">
                <a:solidFill>
                  <a:schemeClr val="dk1"/>
                </a:solidFill>
                <a:highlight>
                  <a:srgbClr val="FFFFFF"/>
                </a:highlight>
                <a:latin typeface="Calibri"/>
                <a:ea typeface="Calibri"/>
                <a:cs typeface="Calibri"/>
                <a:sym typeface="Calibri"/>
              </a:rPr>
              <a:t>by 2030</a:t>
            </a:r>
            <a:r>
              <a:rPr lang="en" sz="2000">
                <a:solidFill>
                  <a:schemeClr val="dk1"/>
                </a:solidFill>
                <a:highlight>
                  <a:srgbClr val="FFFFFF"/>
                </a:highlight>
                <a:latin typeface="Calibri"/>
                <a:ea typeface="Calibri"/>
                <a:cs typeface="Calibri"/>
                <a:sym typeface="Calibri"/>
              </a:rPr>
              <a:t>.</a:t>
            </a:r>
            <a:endParaRPr sz="2000">
              <a:solidFill>
                <a:schemeClr val="dk1"/>
              </a:solidFill>
              <a:highlight>
                <a:srgbClr val="FFFFFF"/>
              </a:highlight>
              <a:latin typeface="Calibri"/>
              <a:ea typeface="Calibri"/>
              <a:cs typeface="Calibri"/>
              <a:sym typeface="Calibri"/>
            </a:endParaRPr>
          </a:p>
          <a:p>
            <a:pPr indent="0" lvl="0" marL="0" rtl="0" algn="l">
              <a:spcBef>
                <a:spcPts val="2300"/>
              </a:spcBef>
              <a:spcAft>
                <a:spcPts val="0"/>
              </a:spcAft>
              <a:buNone/>
            </a:pPr>
            <a:r>
              <a:t/>
            </a:r>
            <a:endParaRPr sz="1700">
              <a:solidFill>
                <a:schemeClr val="dk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